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6"/>
  </p:notesMasterIdLst>
  <p:sldIdLst>
    <p:sldId id="257" r:id="rId2"/>
    <p:sldId id="338" r:id="rId3"/>
    <p:sldId id="399" r:id="rId4"/>
    <p:sldId id="347" r:id="rId5"/>
    <p:sldId id="715"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716" r:id="rId27"/>
    <p:sldId id="634" r:id="rId28"/>
    <p:sldId id="684" r:id="rId29"/>
    <p:sldId id="686" r:id="rId30"/>
    <p:sldId id="635" r:id="rId31"/>
    <p:sldId id="682" r:id="rId32"/>
    <p:sldId id="636" r:id="rId33"/>
    <p:sldId id="688" r:id="rId34"/>
    <p:sldId id="650" r:id="rId35"/>
    <p:sldId id="700" r:id="rId36"/>
    <p:sldId id="649" r:id="rId37"/>
    <p:sldId id="672" r:id="rId38"/>
    <p:sldId id="689" r:id="rId39"/>
    <p:sldId id="675" r:id="rId40"/>
    <p:sldId id="702" r:id="rId41"/>
    <p:sldId id="641" r:id="rId42"/>
    <p:sldId id="643" r:id="rId43"/>
    <p:sldId id="713" r:id="rId44"/>
    <p:sldId id="645" r:id="rId45"/>
    <p:sldId id="714" r:id="rId46"/>
    <p:sldId id="646" r:id="rId47"/>
    <p:sldId id="708" r:id="rId48"/>
    <p:sldId id="709" r:id="rId49"/>
    <p:sldId id="711" r:id="rId50"/>
    <p:sldId id="651" r:id="rId51"/>
    <p:sldId id="560" r:id="rId52"/>
    <p:sldId id="652" r:id="rId53"/>
    <p:sldId id="703" r:id="rId54"/>
    <p:sldId id="658" r:id="rId55"/>
    <p:sldId id="662" r:id="rId56"/>
    <p:sldId id="663" r:id="rId57"/>
    <p:sldId id="664" r:id="rId58"/>
    <p:sldId id="665" r:id="rId59"/>
    <p:sldId id="604" r:id="rId60"/>
    <p:sldId id="666" r:id="rId61"/>
    <p:sldId id="690" r:id="rId62"/>
    <p:sldId id="352" r:id="rId63"/>
    <p:sldId id="608" r:id="rId64"/>
    <p:sldId id="353" r:id="rId65"/>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9854" autoAdjust="0"/>
  </p:normalViewPr>
  <p:slideViewPr>
    <p:cSldViewPr snapToGrid="0" snapToObjects="1">
      <p:cViewPr varScale="1">
        <p:scale>
          <a:sx n="56" d="100"/>
          <a:sy n="56" d="100"/>
        </p:scale>
        <p:origin x="1890" y="60"/>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0"/>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pt-PT"/>
            <a:t>O quê</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pt-PT"/>
            <a:t>Como</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pt-PT"/>
            <a:t>Porquê</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O quê</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Como</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Porquê</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9/2/2019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pt-PT" noProof="0"/>
              <a:t>Clique para editar os estilos de texto principais</a:t>
            </a:r>
          </a:p>
          <a:p>
            <a:pPr lvl="1"/>
            <a:r>
              <a:rPr lang="pt-PT" noProof="0"/>
              <a:t>Segundo nível</a:t>
            </a:r>
          </a:p>
          <a:p>
            <a:pPr lvl="2"/>
            <a:r>
              <a:rPr lang="pt-PT" noProof="0"/>
              <a:t>Terceiro nível</a:t>
            </a:r>
          </a:p>
          <a:p>
            <a:pPr lvl="3"/>
            <a:r>
              <a:rPr lang="pt-PT" noProof="0"/>
              <a:t>Quarto nível</a:t>
            </a:r>
          </a:p>
          <a:p>
            <a:pPr lvl="4"/>
            <a:r>
              <a:rPr lang="pt-PT" noProof="0"/>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devem relacionar-se com determinadas pessoas/entidades e dados do assunto que devem ser mencionados na solicitação na medida do possível.</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Pessoas sujeitas de um pedido são pessoas vinculadas pela autorização de tal pedido para tomar determinada ação. Por exemplo, a pessoa sujeita de um pedido de produção para produzir informação do subscritor seria um prestador de serviços em controlo ou posse de tal informação do subscritor. </a:t>
            </a:r>
          </a:p>
          <a:p>
            <a:endParaRPr lang="en-US" altLang="en-US" dirty="0"/>
          </a:p>
          <a:p>
            <a:r>
              <a:rPr lang="pt-PT"/>
              <a:t>Este slide identifica diferentes categorias de pessoas sujeitas. A pessoa sujeita pode ser um suspeito ou um não suspeito. Além disso, o assunto pode ser conhecido ou desconhecido </a:t>
            </a:r>
            <a:r>
              <a:rPr lang="pt-PT" sz="1200">
                <a:latin typeface="Calibri" pitchFamily="34" charset="0"/>
              </a:rPr>
              <a:t>(por exemplo, os pedidos de interceção podem ser específicos das comunicações - as pessoas envolvidas podem ser desconhecidas da autoridade competente).</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instrutor deve explicar que os pedidos devem especificar a pessoa ou entidade a ser vinculada pelo pedido. Um dos aspetos-chave da autorização da elaboração é garantir que a pessoa ou a entidade objeto esteja claramente identificada na autorização. Isto irá garantir que as partes necessárias que precisam de agir (ou contra as quais as ações devem ser tomadas) sejam conhecidas no momento da emissão da autorização. Em geral, o sujeito de uma autorização será um prestador de serviços ou qualquer pessoa que possua ou controlo de dados informáticos ou um sistema informático. O instrutor deve explicar a importância da identificação clara da pessoa sujeita/entidade em questão, mas também deve enfatizar que, em muitos casos, esta informação pode não ser conhecida no momento de fazer a solicitação, caso em que ela pode não ser especificada.</a:t>
            </a:r>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ilustrativos de pessoas sujeitas com base no estudo de caso do exercício investigativo. </a:t>
            </a:r>
          </a:p>
          <a:p>
            <a:endParaRPr lang="en-US" altLang="en-US" dirty="0"/>
          </a:p>
          <a:p>
            <a:pPr algn="just"/>
            <a:r>
              <a:rPr lang="pt-PT"/>
              <a:t>No estudo de caso discutido, acredita-se que um membro júnior da equipa de DLO, FBA, fazia parte do grupo do crime organizado que perpetrou o BEC. A Agência Ostland da Docklands Security Bank of Norland, no entanto, é uma pessoa não suspeita.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Além de especificar o indivíduo ou entidade a que a autorização se refere, a autorização também deve especificar os dados ou a comunicação do assunto aos quais a autorização se refere.  A especificação clara dos dados ou comunicações relevantes é um requisito de muitas das disposições relativas aos poderes processuais nas Convenções de Budapeste. </a:t>
            </a:r>
          </a:p>
          <a:p>
            <a:endParaRPr lang="en-US" altLang="en-US"/>
          </a:p>
          <a:p>
            <a:r>
              <a:rPr lang="pt-PT"/>
              <a:t>O formador deve salientar que a consideração do Artigo 15 da Convenção de Budapeste também exige que as autorizações sejam específicas em termos de dados. Mesmo quando não for possível ou apropriado definir especificamente quais dados ou comunicações de computador devem ser objeto do pedido, ainda é uma boa prática ser o mais específico possível. </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conteúdo)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tráfego)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(informação do subscritor)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pt-PT" dirty="0"/>
              <a:t>Programa</a:t>
            </a:r>
          </a:p>
          <a:p>
            <a:r>
              <a:rPr lang="pt-PT" dirty="0"/>
              <a:t>Esta sessão é constituída por cinco partes: </a:t>
            </a:r>
          </a:p>
          <a:p>
            <a:r>
              <a:rPr lang="pt-PT" dirty="0"/>
              <a:t> </a:t>
            </a:r>
          </a:p>
          <a:p>
            <a:r>
              <a:rPr lang="pt-PT" dirty="0"/>
              <a:t>A Parte Um apresenta uma introdução ao pedido de execução de medidas processuais/investigativas em diferentes sistemas jurídicos e uma breve recapitulação da Sessão 1.2.3-1.2.4-1.3.1 do Curso Introdutório de Formação Judiciária do Conselho da Europa sobre Cibercrime e Provas Eletrónicas relativas a poderes processuais na Convenção de Budapeste. </a:t>
            </a:r>
          </a:p>
          <a:p>
            <a:endParaRPr lang="hr-HR" altLang="en-US" dirty="0"/>
          </a:p>
          <a:p>
            <a:r>
              <a:rPr lang="pt-PT" dirty="0"/>
              <a:t>A Parte Dois refere-se à questão dos poderes processuais e abrange ambos os aspetos das pessoas e dados do sujeito.</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Quatro refere-se aos fundamentos que formam a base para que os poderes processuais sejam necessários para os propósitos de uma investigação criminal específica.</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algumas diretrizes no que diz respeito à identificação adequada de dados, de modo a impedir a aplicação de poderes processuais a dados ou comunicações não especificados.</a:t>
            </a:r>
          </a:p>
          <a:p>
            <a:endParaRPr lang="en-US" altLang="en-US" dirty="0"/>
          </a:p>
          <a:p>
            <a:r>
              <a:rPr lang="pt-PT" dirty="0"/>
              <a:t>Como exemplo, o requerimento deve identificar a localização e os detalhes dos dados informáticos ou a fonte de transmissão de uma comunicação, na medida em que essa informação seja conhecida. </a:t>
            </a:r>
          </a:p>
          <a:p>
            <a:endParaRPr lang="en-US" altLang="en-US" dirty="0"/>
          </a:p>
          <a:p>
            <a:r>
              <a:rPr lang="pt-PT" dirty="0"/>
              <a:t>O formador deve esclarecer que é possível que essa informação não seja conhecida com a especificidade exigida até que a medida seja realmente iniciada. Por exemplo, no caso de um pedido de busca e apreensão, os dados relevantes para a investigação criminal só podem ser identificados após a conclusão da pesquisa inicial. Nesse caso, a ausência de especificidade clara não deve impedir que um requerimento seja considerado, embora a falta de especificidade deva ser justificada no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Como parte do pedido, o promotor deve mencionar claramente as informações sobre como os dados ou comunicações especificados foram identificados e localizados. Estas informações podem ser exigidas no momento da audiência/considerando pedidos para poderes investigativos/processuais, para que o funcionário determine a base das informações fornecidas. Também poderá ser mencionado por que as informações com base nas quais os dados foram identificados e especificados são fiáveis e como essas informações foram verificadas pelas autoridades associadas.</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trecho do requerimento (para ser utilizado como base do exercício auditivo). Isto pode ser utilizado para mostrar aos participantes como os dados foram identificados e como a fiabilidade do local e do conteúdo dos dados foi verificada pela pessoa que fez 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identifica dois aspetos relacionados com a execução de medidas processuais.  As necessidades técnicas referem-se a aspetos técnicos de como o poder processual será executado. As necessidades de proteção dizem respeito às condições e garantias que serão aplicadas no que diz respeito à execução de poderes processuais para cumprir os requisitos do Artigo 15 da Convenção de Budapeste.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pt-PT">
                <a:solidFill>
                  <a:srgbClr val="000000"/>
                </a:solidFill>
              </a:rPr>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p:txBody>
      </p:sp>
      <p:sp>
        <p:nvSpPr>
          <p:cNvPr id="512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F25ADB13-288B-497A-9EAB-22DFC117A360}" type="slidenum">
              <a:rPr lang="en-US" altLang="pt-PT" smtClean="0">
                <a:solidFill>
                  <a:srgbClr val="000000"/>
                </a:solidFill>
              </a:rPr>
              <a:pPr eaLnBrk="0" hangingPunct="0">
                <a:spcBef>
                  <a:spcPct val="0"/>
                </a:spcBef>
              </a:pPr>
              <a:t>26</a:t>
            </a:fld>
            <a:endParaRPr lang="en-US" altLang="pt-PT">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alguns exemplos que ilustram como diferentes poderes processuais são mais apropriados para diferentes ações de investigação e resultados finais.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a autoridade policial do poder processual que pode exercer para obter informações do subscritor na forma de dados informáticos.</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das leis de poder processual pode ser exercida para obter dados de tráfego em ligação com um e-mail enviado pela UBP para 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resume os objetivos da sessão.</a:t>
            </a:r>
          </a:p>
          <a:p>
            <a:endParaRPr lang="en-US" altLang="en-US"/>
          </a:p>
          <a:p>
            <a:r>
              <a:rPr lang="pt-PT"/>
              <a:t>O formador deve explicar claramente os objetivos desta sessão aos participantes.</a:t>
            </a:r>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explicar a importância de especificar aspetos relacionados com a execução da medida de investigação no momento em que esta é solicitada. É uma boa prática fornecer detalhes sobre como o pedido será implementado e executado.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explicando os aspetos técnicos das medidas para as quais a autorização é solicitada. O formador deve utilizar isso para explicar como as necessidades técnicas devem ser claramente descritas em qualquer solicitação relacionada com provas eletrónicas.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aos delegados que, em muitas jurisdições, apenas o procurador/oficial da lei tem permissão para executar uma autorização com respeito a medidas de investigação, a menos que a autorização permita especificamente que outros indivíduos estejam presentes. Portanto, o pedido deve especificar as pessoas que serão obrigadas a acompanhar o procurador no momento da execução do poder</a:t>
            </a:r>
          </a:p>
          <a:p>
            <a:endParaRPr lang="en-US" altLang="en-US" dirty="0"/>
          </a:p>
          <a:p>
            <a:pPr algn="just"/>
            <a:r>
              <a:rPr lang="pt-PT" dirty="0"/>
              <a:t>Deve ser explicado claramente porque o indivíduo nomeado é necessário e o impacto de outras pessoas, além do requerente, na privacidade e direitos relacionados. </a:t>
            </a:r>
          </a:p>
          <a:p>
            <a:endParaRPr lang="en-US" altLang="en-US" dirty="0"/>
          </a:p>
          <a:p>
            <a:r>
              <a:rPr lang="pt-PT" dirty="0"/>
              <a:t>Isto pode incluir outros agentes da autoridade para assistência prática, especialistas (incluindo peritos forenses) para assistência técnica e outras pessoas com conhecimento sobre o funcionamento de sistemas de computadores ou informações relacionadas a códigos de acesso.</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pessoas que podem ser obrigadas a exercer poder para proteger os dados do computador da Agência Ostland.</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Dado que a Convenção de Budapeste restringe a obrigatoriedade de um prestador de serviços intercetar ou registar dados em tempo real além de sua capacidade técnica existente, os prestadores de serviços relevantes e a sua capacidade técnica deve ser explicada ao solicitar medidas de investigação.</a:t>
            </a:r>
          </a:p>
          <a:p>
            <a:pPr algn="just"/>
            <a:endParaRPr lang="en-US" altLang="en-US" dirty="0"/>
          </a:p>
          <a:p>
            <a:pPr algn="just"/>
            <a:r>
              <a:rPr lang="pt-PT"/>
              <a:t>O formador deve enfatizar que, ao solicitar medidas de investigação, deve-se ter cuidado especial para não solicitar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mostra trechos da Convenção de Budapeste que afirmam que os poderes das autoridades competentes nos termos dos Artigos 20 e 21, na medida em que se impõem aos prestadores de serviços obrigatórios, estão limitados à capacidade técnica existente do prestador de serviços.</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36</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Uma das condições estabelecidas no Artigo 15 é que a duração de um poder processual seja claramente indicada. Isto deve ser claramente indicado ao solicitar medidas de investigação, em particular, busca e apreensão, recolha em tempo real de dados de tráfego e interceção de dados de conteúdo, em particular, porque estes são os poderes mais invasivos ao abrigo da Convenção de Budapeste.</a:t>
            </a:r>
          </a:p>
          <a:p>
            <a:endParaRPr lang="en-US" altLang="en-US" dirty="0"/>
          </a:p>
          <a:p>
            <a:r>
              <a:rPr lang="pt-PT" dirty="0"/>
              <a:t>O formador deve esclarecer que a duração/frequência do poder depende de qual poder está a ser exercido e das circunstâncias particulares do caso. Por exemplo, no caso da gravação de dados de tráfego em tempo real, a autorização poderá pode ser preservar durante um período de 2 horas num determinado dia, quando se acredita que ocorrerá uma comunicação especificada. Por outro lado, em caso de apreensão de dados informáticos, o período de tempo durante o qual os materiais apreendidos devem ser retidos pelos </a:t>
            </a:r>
            <a:r>
              <a:rPr lang="pt-PT" dirty="0" err="1"/>
              <a:t>LEAs</a:t>
            </a:r>
            <a:r>
              <a:rPr lang="pt-PT" dirty="0"/>
              <a:t>, ou por quanto tempo os dados devem ser tornados inacessíveis ao sujeito, sendo mencionado quando realizar um pedido.</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37</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que se relaciona com a hora/duração/frequência do poder para realizar a proteção dos dados informáticos, e igualmente o período pelo qual certos dados serão considerados inacessíveis.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38</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garantias em relação à limitação dos poderes solicitados. Quando solicitar uma medida de investigação, poderá ser útil efetuar uma declaração a afirmar que os dados só serão divulgados, retidos e copiados na medida do necessário e as cópias serão destruídas quando não forem necessárias. </a:t>
            </a:r>
          </a:p>
          <a:p>
            <a:pPr algn="just"/>
            <a:endParaRPr lang="en-US" altLang="en-US" dirty="0"/>
          </a:p>
          <a:p>
            <a:pPr algn="just"/>
            <a:r>
              <a:rPr lang="pt-PT"/>
              <a:t>O slide também enumera os possíveis casos em que os dados podem ser necessários, que podem ser declarados no momento da solicitação, se apropriado.</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39</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Um apresenta uma introdução ao pedido de medidas processuais/investigativas em diferentes sistemas jurídicos e uma breve recapitulação da Sessão 1.2.3-1.2.4-1.3.1 do Curso Introdutório de Formação Judiciária do Conselho da Europa sobre Cibercrime e Provas Eletrónicas relativas a poderes processuais na Convenção de Budapeste.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a serem obtidos no estudo de caso serão utilizados numa capacidade limitada.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40</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estabelece as bases para medidas de privacidade a serem incluídas no requerimento. O formador deve explicar que a natureza dos poderes processuais ao abrigo da Convenção de Budapeste tem um impacto na privacidade e isso deve ser considerado durante a aplicação dos poderes processuais. </a:t>
            </a:r>
          </a:p>
          <a:p>
            <a:endParaRPr lang="en-US" altLang="en-US" dirty="0"/>
          </a:p>
          <a:p>
            <a:r>
              <a:rPr lang="pt-PT" dirty="0"/>
              <a:t>O formador também deve esclarecer que os procedimentos específicos sob a Convenção de Budapeste têm impactos variados na privacidade e, portanto, diferentes garantias podem ser adotadas. Por exemplo, em caso de interceção em tempo real de dados de conteúdo, pode ser apropriado tomar medidas como limitar a retenção de dados de conteúdo intercetado e restringir o acesso a dados de conteúdo intercetado a pessoas específicas. Inversamente, no caso de busca e apreensão, limitações podem estar a exigir a destruição de cópias de dados apreendidos após um período de tempo especificado.  São discutidos alguns exemplos nos slides seguintes.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lista de medidas que podem ser tomadas para garantir a privacidade das pessoas envolvidas em investigações criminais e terceiros. Esta lista é conceitual e o promotor pode especificar outras medidas que podem ser apropriadas em qualquer caso no momento da solicitação.</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42</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solicitados no estudo de caso estarão sujeitos a garantias de privacidade.</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43</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teste de proporcionalidade deve ser considerado em cada pedido de medidas de investigação. O conceito de proporcionalidade é utilizado como critério de justiça e justiça nos processos estatutários de interpretação como um método lógico destinado a auxiliar no discernimento do correto equilíbrio entre os efeitos de permitir o exercício de um poder processual e o benefício para a investigação do exercício de tal poder.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44</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slide analisa a aplicação para proteger os dados informáticos de uma perspetiva de proporcionalidade. Ilustra alguns exemplos de fatores que devem ser cobertos pelo pedido para explicar se os poderes processuais solicitados são proporcionais ao valor agregado à investigação do exercício de tais poderes processuais.</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45</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Quando solicitar poderes processuais, também deve clarificar se os materiais solicitados podem afetar qualquer sigilo ou privilégio legal, religioso, médico ou jornalístico; e se assim for, justificar ou proporcionar motivos adicionais para permitir o exercício do poder. Se os dados se enquadrarem em qualquer uma das categorias acima mencionadas, pode colocar uma carga adicional em relação ao cumprimento do teste de proporcionalidade.</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formador deve destacar a importância da confidencialidade no momento da consideração do pedido ou da audiência. A falha em garantir a confidencialidade pode frustrar o exercício de um poder processual e, possivelmente, até mesmo uma investigação criminal inteira. </a:t>
            </a:r>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47</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de diferentes poderes processuais que destacam a base legal para garantir a confidencialidade dos poderes processuais.</a:t>
            </a:r>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48</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49</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pt-PT">
                <a:solidFill>
                  <a:srgbClr val="000000"/>
                </a:solidFill>
              </a:rPr>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p:txBody>
      </p:sp>
      <p:sp>
        <p:nvSpPr>
          <p:cNvPr id="5120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ea typeface="MS PGothic" pitchFamily="34" charset="-128"/>
              </a:defRPr>
            </a:lvl1pPr>
            <a:lvl2pPr marL="742950" indent="-285750">
              <a:spcBef>
                <a:spcPct val="30000"/>
              </a:spcBef>
              <a:defRPr sz="1200">
                <a:solidFill>
                  <a:schemeClr val="tx1"/>
                </a:solidFill>
                <a:latin typeface="Calibri" pitchFamily="34" charset="0"/>
                <a:ea typeface="MS PGothic" pitchFamily="34" charset="-128"/>
              </a:defRPr>
            </a:lvl2pPr>
            <a:lvl3pPr marL="1143000" indent="-228600">
              <a:spcBef>
                <a:spcPct val="30000"/>
              </a:spcBef>
              <a:defRPr sz="1200">
                <a:solidFill>
                  <a:schemeClr val="tx1"/>
                </a:solidFill>
                <a:latin typeface="Calibri" pitchFamily="34" charset="0"/>
                <a:ea typeface="MS PGothic" pitchFamily="34" charset="-128"/>
              </a:defRPr>
            </a:lvl3pPr>
            <a:lvl4pPr marL="1600200" indent="-228600">
              <a:spcBef>
                <a:spcPct val="30000"/>
              </a:spcBef>
              <a:defRPr sz="1200">
                <a:solidFill>
                  <a:schemeClr val="tx1"/>
                </a:solidFill>
                <a:latin typeface="Calibri" pitchFamily="34" charset="0"/>
                <a:ea typeface="MS PGothic" pitchFamily="34" charset="-128"/>
              </a:defRPr>
            </a:lvl4pPr>
            <a:lvl5pPr marL="2057400" indent="-22860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0" hangingPunct="0">
              <a:spcBef>
                <a:spcPct val="0"/>
              </a:spcBef>
            </a:pPr>
            <a:fld id="{F25ADB13-288B-497A-9EAB-22DFC117A360}" type="slidenum">
              <a:rPr lang="en-US" altLang="pt-PT" smtClean="0">
                <a:solidFill>
                  <a:srgbClr val="000000"/>
                </a:solidFill>
              </a:rPr>
              <a:pPr eaLnBrk="0" hangingPunct="0">
                <a:spcBef>
                  <a:spcPct val="0"/>
                </a:spcBef>
              </a:pPr>
              <a:t>5</a:t>
            </a:fld>
            <a:endParaRPr lang="en-US" altLang="pt-PT">
              <a:solidFill>
                <a:srgbClr val="000000"/>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Quatro refere-se aos motivos que formam a base do porquê os poderes processuais são necessários para questões de investigação criminal especificada.</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Artigo 15 da Convenção de Budapeste exige especificamente que a aplicação dos poderes processuais se baseiam em motivos que justifiquem tal exercício. Isto também foi reiterado na Nota explicativa da Convenção de Budapeste. O formador deve explicar aos delegados a importância de explicar claramente os motivos em qualquer solicitação para o exercício dos poderes processuais.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51</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deve ser utilizado pelo instrutor para explicar como, em todos os outros tipos de solicitações e casos, não existem "motivos padrão" quando se trata de pedidos de provas eletrónicas. Os motivos que devem ser mencionados como parte de um pedido dependem inteiramente dos factos do caso e do tipo de poder processual que se pretende exercer.</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52</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preservação rápida de dados armazenados.</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53</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divulgação parcial de dados de tráfego.</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54</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busca e apreensão de dados informáticos armazenados.</a:t>
            </a:r>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foca nos pedidos de medidas de investigação que são resultado de pedidos de assistência mútua recebidos de países estrangeiros. É possível que um país estrangeiro solicite assistência mútua para obter provas eletrónicas ou o exercício de qualquer poder processual. Com base nisto, é possível que uma autoridade relevante possa solicitar as medidas de investigação relevantes. </a:t>
            </a:r>
          </a:p>
          <a:p>
            <a:endParaRPr lang="en-US" altLang="en-US" dirty="0"/>
          </a:p>
          <a:p>
            <a:r>
              <a:rPr lang="pt-PT"/>
              <a:t>No caso de solicitações urgentes, pode ser possível, de acordo com as leis nacionais, candidatar-se a medidas de investigação e ter uma audiência ou consideração do pedido para medidas de investigação antes da receção de um pedido formal.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Os motivos em relação aos dados específicos identificados também devem ser explicados. Por exemplo, deve ser demonstrado que os dados são relevantes e de valor substancial para a investigação criminal especificada. Além disso, se os dados solicitados forem conhecidos como privilegiados ou confidenciais, isso deve ser claramente indicado e deve ser fornecida uma justificação.  Este slide fornece novamente ilustrações, e é possível que outros motivos relacionados especificamente aos dados solicitados possam ser especificados quando solicitar poderes processuais.</a:t>
            </a:r>
          </a:p>
          <a:p>
            <a:pPr algn="just"/>
            <a:endParaRPr lang="en-US" altLang="en-US" dirty="0"/>
          </a:p>
          <a:p>
            <a:pPr algn="just"/>
            <a:r>
              <a:rPr lang="pt-PT"/>
              <a:t>Devem ser fornecidos fundamentos adicionais caso os dados solicitados sejam privilegiados ou confidenciais; visto que os padrões de divulgação ou acesso a tais dados podem ser mais elevados em qualquer jurisdição particular. Os delegados devem ser informados de que, se estes dados estiverem a ser solicitados, poderão ser necessárias informações adicionais.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explica como a Convenção de Budapeste permite que os países determinem os processos apropriados para a aplicação de poderes processuais através da legislação nacional. O formador deve explicar que tal foi implementado de forma diferente em diferentes jurisdições. </a:t>
            </a:r>
          </a:p>
          <a:p>
            <a:endParaRPr lang="en-US" altLang="en-US" dirty="0"/>
          </a:p>
          <a:p>
            <a:pPr algn="just"/>
            <a:r>
              <a:rPr lang="pt-PT" dirty="0"/>
              <a:t>Algumas jurisdições exigem que uma solicitação seja feita após a qual o pedido é considerado (possivelmente não pessoalmente e através de uma hiperligação telefónica). Em seguida, o magistrado investigador/autoridade judiciária concede uma autorização.</a:t>
            </a:r>
          </a:p>
          <a:p>
            <a:pPr algn="just"/>
            <a:endParaRPr lang="en-US" altLang="en-US" dirty="0"/>
          </a:p>
          <a:p>
            <a:pPr algn="just"/>
            <a:r>
              <a:rPr lang="pt-PT" dirty="0"/>
              <a:t>Outras jurisdições exigem que seja realizada uma solicitação por escrito, após a qual deve ocorrer um processo de audiência diante de uma autoridade judicial, que será responsável por emitir uma ordem por escrito, permitindo ou impedindo a aplicação de poderes processuais.</a:t>
            </a:r>
          </a:p>
          <a:p>
            <a:pPr algn="just"/>
            <a:endParaRPr lang="en-US" altLang="en-US" dirty="0"/>
          </a:p>
          <a:p>
            <a:pPr algn="just"/>
            <a:endParaRPr lang="hr-HR" altLang="en-US" dirty="0"/>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importante que o formador enfatize que detalhes suficientes devem ser fornecidos para explicar cada fundamento mencionado no pedido. A mera afirmação de que a interceção de dados de conteúdo é necessária para investigar uma infração grave pode não ser motivo suficiente em muitas jurisdições. O pedido também pode precisar de especificar a fonte, a qualidade, a fiabilidade das informações, como as informações foram verificadas, a utilidade dos dados a serem obtidos e a relevância da interceção para a investigação.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ilustra em elevado nível certos fundamentos que podem formar a base de um pedido para garantir dados da Agência Ostland O formador pode utilizar isto para ligar o conceito de motivos ao pedido real recebido. É também importante para o formador enfatizar que meramente mencionar estes motivos no pedido não é suficiente – a fonte, fiabilidade, etc., das informações também devem ser abordadas.</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Resumo/Recapitulação</a:t>
            </a:r>
          </a:p>
          <a:p>
            <a:pPr algn="just"/>
            <a:r>
              <a:rPr lang="pt-PT"/>
              <a:t> </a:t>
            </a:r>
          </a:p>
          <a:p>
            <a:pPr algn="just"/>
            <a:r>
              <a:rPr lang="pt-PT"/>
              <a:t>O formador deve recapitular/testar o conhecimento sobre os tópicos abordados durante o curso da aula.</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dar aos participantes a oportunidade de fazer quaisquer perguntas que possam ter em relação à aula.</a:t>
            </a:r>
          </a:p>
          <a:p>
            <a:endParaRPr lang="en-GB" altLang="en-US" b="1" dirty="0"/>
          </a:p>
          <a:p>
            <a:r>
              <a:rPr lang="pt-PT" b="1" dirty="0"/>
              <a:t>Exercícios Práticos (se aplicável)</a:t>
            </a:r>
          </a:p>
          <a:p>
            <a:r>
              <a:rPr lang="pt-PT" dirty="0"/>
              <a:t>Não há outros exercícios práticos preparados para esta sessão.</a:t>
            </a:r>
          </a:p>
          <a:p>
            <a:r>
              <a:rPr lang="pt-PT" dirty="0"/>
              <a:t> </a:t>
            </a:r>
          </a:p>
          <a:p>
            <a:r>
              <a:rPr lang="pt-PT" b="1" dirty="0"/>
              <a:t>Avaliação de conhecimentos</a:t>
            </a:r>
          </a:p>
          <a:p>
            <a:r>
              <a:rPr lang="pt-PT" dirty="0"/>
              <a:t>O formador deve avaliar os conhecimentos através de perguntas relevantes durante cada um dos aspetos da sessão.</a:t>
            </a:r>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64</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breve introdução aos pedidos de poderes de prova eletrónica e fornece uma base para o resto desta lição. O formador deve explicar que muitos países, na sua implementação das disposições da Convenção, exigem que os LEAs ou procuradores façam solicitações por escrito a autoridades judiciais independentes para obter permissão ou mandados que permitam o exercício de poderes processuais. Pode ser útil destacar também que alguns sistemas jurídicos não exijam a apresentação de pedidos por escrito para o exercício de poderes judiciais, mas, em vez disso, requerem outras formas de pedidos.</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introduz aos participantes às Partes 2, 3 e 4 da apresentação. </a:t>
            </a:r>
          </a:p>
          <a:p>
            <a:endParaRPr lang="en-US" dirty="0"/>
          </a:p>
          <a:p>
            <a:r>
              <a:rPr lang="pt-PT"/>
              <a:t>"O quê" abrange o que um pedido de poderes processuais diz respeito (Parte 2).</a:t>
            </a:r>
          </a:p>
          <a:p>
            <a:r>
              <a:rPr lang="pt-PT"/>
              <a:t>"Como" relaciona-se com quais medidas técnicas e de garantia serão adotadas para exercer um poder processual (Parte 3). </a:t>
            </a:r>
          </a:p>
          <a:p>
            <a:r>
              <a:rPr lang="pt-PT"/>
              <a:t>"Porquê" refere-se aos fundamentos do pedido de poderes processuais (Parte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Dois refere-se à questão dos poderes processuais e abrange ambos os aspetos das pessoas e dados do sujeito.</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lvl1pPr>
              <a:defRPr/>
            </a:lvl1pPr>
          </a:lstStyle>
          <a:p>
            <a:pPr>
              <a:defRPr/>
            </a:pPr>
            <a:fld id="{E73E1FFD-40B3-4BE9-96EB-8DA1356AB437}"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07905D5C-CEA3-41AC-9809-A6A3F1C57B70}" type="slidenum">
              <a:rPr lang="en-US" altLang="en-US"/>
              <a:pPr/>
              <a:t>‹#›</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25638162-4869-432E-85F0-B4A9207EC34E}"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58C77857-5FAC-436C-BD6B-1E0CD9166F14}" type="slidenum">
              <a:rPr lang="en-US" altLang="en-US"/>
              <a:pPr/>
              <a:t>‹#›</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6A94299A-9F7F-4FC5-B6B6-D25BB46F7E88}"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A2ABFE97-5A0F-4208-86D1-606482537CFC}" type="slidenum">
              <a:rPr lang="en-US" altLang="en-US"/>
              <a:pPr/>
              <a:t>‹#›</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33CB1911-0FDE-4CCB-BE99-2905C4D07BDC}"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385311C2-2F51-4DAB-A587-301D32DA086D}" type="slidenum">
              <a:rPr lang="en-US" altLang="en-US"/>
              <a:pPr/>
              <a:t>‹#›</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lvl1pPr>
              <a:defRPr/>
            </a:lvl1pPr>
          </a:lstStyle>
          <a:p>
            <a:pPr>
              <a:defRPr/>
            </a:pPr>
            <a:fld id="{A68426D5-CB70-49A1-BDD5-9D37260B296E}" type="datetime1">
              <a:rPr lang="en-US"/>
              <a:pPr>
                <a:defRPr/>
              </a:pPr>
              <a:t>9/2/2019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CEB935E5-6111-479D-9625-D5E91E65E388}" type="slidenum">
              <a:rPr lang="en-US" altLang="en-US"/>
              <a:pPr/>
              <a:t>‹#›</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3"/>
          <p:cNvSpPr>
            <a:spLocks noGrp="1"/>
          </p:cNvSpPr>
          <p:nvPr>
            <p:ph type="dt" sz="half" idx="10" hasCustomPrompt="1"/>
          </p:nvPr>
        </p:nvSpPr>
        <p:spPr/>
        <p:txBody>
          <a:bodyPr/>
          <a:lstStyle>
            <a:lvl1pPr>
              <a:defRPr/>
            </a:lvl1pPr>
          </a:lstStyle>
          <a:p>
            <a:pPr>
              <a:defRPr/>
            </a:pPr>
            <a:fld id="{328B1F22-1849-40E8-A5EC-B85F954348DC}"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C2903E44-9E51-48A8-9F12-61DC4C218A66}" type="slidenum">
              <a:rPr lang="en-US" altLang="en-US"/>
              <a:pPr/>
              <a:t>‹#›</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3"/>
          <p:cNvSpPr>
            <a:spLocks noGrp="1"/>
          </p:cNvSpPr>
          <p:nvPr>
            <p:ph type="dt" sz="half" idx="10" hasCustomPrompt="1"/>
          </p:nvPr>
        </p:nvSpPr>
        <p:spPr/>
        <p:txBody>
          <a:bodyPr/>
          <a:lstStyle>
            <a:lvl1pPr>
              <a:defRPr/>
            </a:lvl1pPr>
          </a:lstStyle>
          <a:p>
            <a:pPr>
              <a:defRPr/>
            </a:pPr>
            <a:fld id="{424D44BA-F984-4ED5-91B2-AB572771BC7F}" type="datetime1">
              <a:rPr lang="en-US"/>
              <a:pPr>
                <a:defRPr/>
              </a:pPr>
              <a:t>9/2/2019</a:t>
            </a:fld>
            <a:endParaRPr lang="en-US"/>
          </a:p>
        </p:txBody>
      </p:sp>
      <p:sp>
        <p:nvSpPr>
          <p:cNvPr id="8" name="Footer Placeholder 4"/>
          <p:cNvSpPr>
            <a:spLocks noGrp="1"/>
          </p:cNvSpPr>
          <p:nvPr>
            <p:ph type="ftr" sz="quarter" idx="11" hasCustomPrompt="1"/>
          </p:nvPr>
        </p:nvSpPr>
        <p:spPr/>
        <p:txBody>
          <a:bodyPr/>
          <a:lstStyle>
            <a:lvl1pPr>
              <a:defRPr/>
            </a:lvl1pPr>
          </a:lstStyle>
          <a:p>
            <a:pPr>
              <a:defRPr/>
            </a:pPr>
            <a:endParaRPr lang="en-US"/>
          </a:p>
        </p:txBody>
      </p:sp>
      <p:sp>
        <p:nvSpPr>
          <p:cNvPr id="9" name="Slide Number Placeholder 5"/>
          <p:cNvSpPr>
            <a:spLocks noGrp="1"/>
          </p:cNvSpPr>
          <p:nvPr>
            <p:ph type="sldNum" sz="quarter" idx="12" hasCustomPrompt="1"/>
          </p:nvPr>
        </p:nvSpPr>
        <p:spPr/>
        <p:txBody>
          <a:bodyPr/>
          <a:lstStyle>
            <a:lvl1pPr>
              <a:defRPr/>
            </a:lvl1pPr>
          </a:lstStyle>
          <a:p>
            <a:fld id="{5F6EC7C8-E20F-4CAC-844F-A2577BCDFC40}" type="slidenum">
              <a:rPr lang="en-US" altLang="en-US"/>
              <a:pPr/>
              <a:t>‹#›</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3"/>
          <p:cNvSpPr>
            <a:spLocks noGrp="1"/>
          </p:cNvSpPr>
          <p:nvPr>
            <p:ph type="dt" sz="half" idx="10" hasCustomPrompt="1"/>
          </p:nvPr>
        </p:nvSpPr>
        <p:spPr/>
        <p:txBody>
          <a:bodyPr/>
          <a:lstStyle>
            <a:lvl1pPr>
              <a:defRPr/>
            </a:lvl1pPr>
          </a:lstStyle>
          <a:p>
            <a:pPr>
              <a:defRPr/>
            </a:pPr>
            <a:fld id="{9A7F9129-BC30-44DA-ABFB-5A9A1644C1CD}" type="datetime1">
              <a:rPr lang="en-US"/>
              <a:pPr>
                <a:defRPr/>
              </a:pPr>
              <a:t>9/2/2019</a:t>
            </a:fld>
            <a:endParaRPr lang="en-US"/>
          </a:p>
        </p:txBody>
      </p:sp>
      <p:sp>
        <p:nvSpPr>
          <p:cNvPr id="4" name="Footer Placeholder 4"/>
          <p:cNvSpPr>
            <a:spLocks noGrp="1"/>
          </p:cNvSpPr>
          <p:nvPr>
            <p:ph type="ftr" sz="quarter" idx="11" hasCustomPrompt="1"/>
          </p:nvPr>
        </p:nvSpPr>
        <p:spPr/>
        <p:txBody>
          <a:bodyPr/>
          <a:lstStyle>
            <a:lvl1pPr>
              <a:defRPr/>
            </a:lvl1pPr>
          </a:lstStyle>
          <a:p>
            <a:pPr>
              <a:defRPr/>
            </a:pPr>
            <a:endParaRPr lang="en-US"/>
          </a:p>
        </p:txBody>
      </p:sp>
      <p:sp>
        <p:nvSpPr>
          <p:cNvPr id="5" name="Slide Number Placeholder 5"/>
          <p:cNvSpPr>
            <a:spLocks noGrp="1"/>
          </p:cNvSpPr>
          <p:nvPr>
            <p:ph type="sldNum" sz="quarter" idx="12" hasCustomPrompt="1"/>
          </p:nvPr>
        </p:nvSpPr>
        <p:spPr/>
        <p:txBody>
          <a:bodyPr/>
          <a:lstStyle>
            <a:lvl1pPr>
              <a:defRPr/>
            </a:lvl1pPr>
          </a:lstStyle>
          <a:p>
            <a:fld id="{CF1362D0-DCC6-48A4-8100-A53CA79AB010}" type="slidenum">
              <a:rPr lang="en-US" altLang="en-US"/>
              <a:pPr/>
              <a:t>‹#›</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hasCustomPrompt="1"/>
          </p:nvPr>
        </p:nvSpPr>
        <p:spPr/>
        <p:txBody>
          <a:bodyPr/>
          <a:lstStyle>
            <a:lvl1pPr>
              <a:defRPr/>
            </a:lvl1pPr>
          </a:lstStyle>
          <a:p>
            <a:pPr>
              <a:defRPr/>
            </a:pPr>
            <a:fld id="{FC7FBA6B-0231-47D4-802E-08A68A3C746A}" type="datetime1">
              <a:rPr lang="en-US"/>
              <a:pPr>
                <a:defRPr/>
              </a:pPr>
              <a:t>9/2/2019</a:t>
            </a:fld>
            <a:endParaRPr lang="en-US"/>
          </a:p>
        </p:txBody>
      </p:sp>
      <p:sp>
        <p:nvSpPr>
          <p:cNvPr id="3" name="Footer Placeholder 4"/>
          <p:cNvSpPr>
            <a:spLocks noGrp="1"/>
          </p:cNvSpPr>
          <p:nvPr>
            <p:ph type="ftr" sz="quarter" idx="11" hasCustomPrompt="1"/>
          </p:nvPr>
        </p:nvSpPr>
        <p:spPr/>
        <p:txBody>
          <a:bodyPr/>
          <a:lstStyle>
            <a:lvl1pPr>
              <a:defRPr/>
            </a:lvl1pPr>
          </a:lstStyle>
          <a:p>
            <a:pPr>
              <a:defRPr/>
            </a:pPr>
            <a:endParaRPr lang="en-US"/>
          </a:p>
        </p:txBody>
      </p:sp>
      <p:sp>
        <p:nvSpPr>
          <p:cNvPr id="4" name="Slide Number Placeholder 5"/>
          <p:cNvSpPr>
            <a:spLocks noGrp="1"/>
          </p:cNvSpPr>
          <p:nvPr>
            <p:ph type="sldNum" sz="quarter" idx="12" hasCustomPrompt="1"/>
          </p:nvPr>
        </p:nvSpPr>
        <p:spPr/>
        <p:txBody>
          <a:bodyPr/>
          <a:lstStyle>
            <a:lvl1pPr>
              <a:defRPr/>
            </a:lvl1pPr>
          </a:lstStyle>
          <a:p>
            <a:fld id="{1F78F502-F644-46B8-82FE-F5EA2ECB3995}" type="slidenum">
              <a:rPr lang="en-US" altLang="en-US"/>
              <a:pPr/>
              <a:t>‹#›</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6A51D917-01CA-4113-A1B6-B2AC2EEB0837}"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AD66E518-5C32-41D4-9489-40EB7277B122}" type="slidenum">
              <a:rPr lang="en-US" altLang="en-US"/>
              <a:pPr/>
              <a:t>‹#›</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C16F6E4A-DBE7-48D1-96A9-016D4B4440CA}" type="datetime1">
              <a:rPr lang="en-US"/>
              <a:pPr>
                <a:defRPr/>
              </a:pPr>
              <a:t>9/2/2019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254FC573-A05A-4C56-A4E6-8D3FDA7D17F5}" type="slidenum">
              <a:rPr lang="en-US" altLang="en-US"/>
              <a:pPr/>
              <a:t>‹#›</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PT"/>
              <a:t>Clique para editar o estilo do título principal</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9/2/2019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pt-PT" dirty="0"/>
              <a:t>Formação Avançada sobre Cibercrime para Juízes e Procuradores</a:t>
            </a:r>
          </a:p>
        </p:txBody>
      </p:sp>
      <p:sp>
        <p:nvSpPr>
          <p:cNvPr id="2051" name="Subtitle 2"/>
          <p:cNvSpPr>
            <a:spLocks noGrp="1"/>
          </p:cNvSpPr>
          <p:nvPr>
            <p:ph type="subTitle" idx="1"/>
          </p:nvPr>
        </p:nvSpPr>
        <p:spPr/>
        <p:txBody>
          <a:bodyPr/>
          <a:lstStyle/>
          <a:p>
            <a:pPr eaLnBrk="1" hangingPunct="1"/>
            <a:r>
              <a:rPr lang="pt-PT" dirty="0">
                <a:solidFill>
                  <a:srgbClr val="898989"/>
                </a:solidFill>
              </a:rPr>
              <a:t>Sessões 2.3.3</a:t>
            </a:r>
          </a:p>
          <a:p>
            <a:pPr eaLnBrk="1" hangingPunct="1"/>
            <a:r>
              <a:rPr lang="pt-PT" dirty="0">
                <a:solidFill>
                  <a:srgbClr val="898989"/>
                </a:solidFill>
              </a:rPr>
              <a:t>Pedido de poderes processuais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5310111"/>
          </a:xfrm>
          <a:prstGeom prst="rect">
            <a:avLst/>
          </a:prstGeom>
          <a:noFill/>
          <a:ln w="9525">
            <a:noFill/>
            <a:miter lim="800000"/>
            <a:headEnd/>
            <a:tailEnd/>
          </a:ln>
        </p:spPr>
        <p:txBody>
          <a:bodyPr/>
          <a:lstStyle/>
          <a:p>
            <a:pPr algn="just" eaLnBrk="1" hangingPunct="1">
              <a:spcBef>
                <a:spcPct val="20000"/>
              </a:spcBef>
              <a:defRPr/>
            </a:pPr>
            <a:r>
              <a:rPr lang="pt-PT" sz="2900" dirty="0">
                <a:latin typeface="Calibri" pitchFamily="34" charset="0"/>
              </a:rPr>
              <a:t>A/O:</a:t>
            </a: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Pessoa</a:t>
            </a:r>
            <a:r>
              <a:rPr lang="pt-PT" sz="2900" dirty="0">
                <a:latin typeface="Calibri" pitchFamily="34" charset="0"/>
              </a:rPr>
              <a:t> sujeita</a:t>
            </a:r>
          </a:p>
          <a:p>
            <a:pPr marL="342900" indent="-342900" algn="just" eaLnBrk="1" hangingPunct="1">
              <a:spcBef>
                <a:spcPct val="20000"/>
              </a:spcBef>
              <a:buFont typeface="Arial" charset="0"/>
              <a:buChar char="•"/>
              <a:defRPr/>
            </a:pPr>
            <a:endParaRPr lang="en-US" sz="2900" dirty="0">
              <a:latin typeface="Calibri" pitchFamily="34" charset="0"/>
            </a:endParaRPr>
          </a:p>
          <a:p>
            <a:pPr algn="just" eaLnBrk="1" hangingPunct="1">
              <a:spcBef>
                <a:spcPct val="20000"/>
              </a:spcBef>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Dados </a:t>
            </a:r>
            <a:r>
              <a:rPr lang="pt-PT" sz="2900" dirty="0">
                <a:latin typeface="Calibri" pitchFamily="34" charset="0"/>
              </a:rPr>
              <a:t> do assunto</a:t>
            </a:r>
            <a:r>
              <a:rPr lang="pt-PT" sz="2900" b="1" dirty="0">
                <a:solidFill>
                  <a:srgbClr val="FF0000"/>
                </a:solidFill>
                <a:latin typeface="Calibri" pitchFamily="34" charset="0"/>
              </a:rPr>
              <a:t> </a:t>
            </a: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pt-PT" sz="2900" dirty="0">
                <a:latin typeface="Calibri" pitchFamily="34" charset="0"/>
              </a:rPr>
              <a:t>devem ser </a:t>
            </a:r>
            <a:r>
              <a:rPr lang="pt-PT" sz="2900" b="1" dirty="0">
                <a:solidFill>
                  <a:srgbClr val="FF0000"/>
                </a:solidFill>
                <a:latin typeface="Calibri" pitchFamily="34" charset="0"/>
              </a:rPr>
              <a:t>claramente mencionados</a:t>
            </a:r>
          </a:p>
        </p:txBody>
      </p:sp>
      <p:sp>
        <p:nvSpPr>
          <p:cNvPr id="11266" name="Title 1"/>
          <p:cNvSpPr>
            <a:spLocks noGrp="1"/>
          </p:cNvSpPr>
          <p:nvPr>
            <p:ph type="title"/>
          </p:nvPr>
        </p:nvSpPr>
        <p:spPr>
          <a:xfrm>
            <a:off x="457200" y="-106363"/>
            <a:ext cx="8229600" cy="1143001"/>
          </a:xfrm>
        </p:spPr>
        <p:txBody>
          <a:bodyPr/>
          <a:lstStyle/>
          <a:p>
            <a:r>
              <a:rPr lang="pt-PT" b="1"/>
              <a:t>Sujeito de Poderes Processuais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Resultado da imagem para dados anónim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2513" y="3365758"/>
            <a:ext cx="2414287" cy="1113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Resultado da imagem para pessoa anóni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2197" y="1292490"/>
            <a:ext cx="1569981" cy="156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pt-PT" b="1"/>
              <a:t>Pessoa sujeita</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1036637"/>
            <a:ext cx="6659563" cy="5427663"/>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eaLnBrk="1" hangingPunct="1">
              <a:spcBef>
                <a:spcPct val="20000"/>
              </a:spcBef>
              <a:buFont typeface="Arial" charset="0"/>
              <a:buChar char="•"/>
              <a:defRPr/>
            </a:pPr>
            <a:r>
              <a:rPr lang="pt-PT" sz="2900" dirty="0">
                <a:latin typeface="Calibri" pitchFamily="34" charset="0"/>
              </a:rPr>
              <a:t>Pessoa sujeita: </a:t>
            </a:r>
            <a:r>
              <a:rPr lang="pt-PT" sz="2900" b="1" dirty="0">
                <a:solidFill>
                  <a:srgbClr val="FF0000"/>
                </a:solidFill>
                <a:latin typeface="Calibri" pitchFamily="34" charset="0"/>
              </a:rPr>
              <a:t>pessoa/entidade vinculada pela autorização</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Suspeito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não suspeito</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conhecido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desconhecido </a:t>
            </a:r>
          </a:p>
        </p:txBody>
      </p:sp>
      <p:pic>
        <p:nvPicPr>
          <p:cNvPr id="12293" name="Picture 2" descr="Resultado da imagem para imagem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Resultado da imagem para clipart de imagem do suspei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Resultado da imagem para pessoa anónim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pt-PT" b="1"/>
              <a:t>Pessoa sujeita</a:t>
            </a:r>
          </a:p>
        </p:txBody>
      </p:sp>
      <p:sp>
        <p:nvSpPr>
          <p:cNvPr id="27651" name="Rectangle 3"/>
          <p:cNvSpPr txBox="1">
            <a:spLocks/>
          </p:cNvSpPr>
          <p:nvPr/>
        </p:nvSpPr>
        <p:spPr bwMode="auto">
          <a:xfrm>
            <a:off x="0" y="1508125"/>
            <a:ext cx="4745038" cy="3684588"/>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Fornecedor de serviços</a:t>
            </a:r>
            <a:r>
              <a:rPr lang="pt-PT" sz="2900" dirty="0"/>
              <a:t>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lvl="2" eaLnBrk="1" hangingPunct="1">
              <a:defRPr/>
            </a:pPr>
            <a:r>
              <a:rPr lang="pt-PT" sz="2900" dirty="0"/>
              <a:t>recolha em tempo real de dados de tráfego</a:t>
            </a:r>
          </a:p>
          <a:p>
            <a:pPr lvl="2" eaLnBrk="1" hangingPunct="1">
              <a:defRPr/>
            </a:pPr>
            <a:r>
              <a:rPr lang="pt-PT" sz="2900" dirty="0" err="1"/>
              <a:t>Interceção</a:t>
            </a:r>
            <a:r>
              <a:rPr lang="pt-PT" sz="2900" dirty="0"/>
              <a:t> de dados de conteúdo</a:t>
            </a:r>
          </a:p>
          <a:p>
            <a:pPr marL="914400" lvl="2" indent="0" eaLnBrk="1" hangingPunct="1">
              <a:buFont typeface="Arial" panose="020B0604020202020204" pitchFamily="34" charset="0"/>
              <a:buNone/>
              <a:defRPr/>
            </a:pPr>
            <a:r>
              <a:rPr lang="pt-PT" sz="2900" b="1" dirty="0">
                <a:solidFill>
                  <a:srgbClr val="FF0000"/>
                </a:solidFill>
              </a:rPr>
              <a:t>[não suspeito]</a:t>
            </a:r>
          </a:p>
        </p:txBody>
      </p:sp>
      <p:sp>
        <p:nvSpPr>
          <p:cNvPr id="27652" name="Rectangle 3"/>
          <p:cNvSpPr txBox="1">
            <a:spLocks/>
          </p:cNvSpPr>
          <p:nvPr/>
        </p:nvSpPr>
        <p:spPr bwMode="auto">
          <a:xfrm>
            <a:off x="4373563" y="1508125"/>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Qualquer pessoa em posse ou controlo de dados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marL="914400" lvl="2" indent="0" eaLnBrk="1" hangingPunct="1">
              <a:buFont typeface="Arial" panose="020B0604020202020204" pitchFamily="34" charset="0"/>
              <a:buNone/>
              <a:defRPr/>
            </a:pPr>
            <a:r>
              <a:rPr lang="pt-PT" sz="2900" b="1" dirty="0">
                <a:solidFill>
                  <a:srgbClr val="FF0000"/>
                </a:solidFill>
              </a:rPr>
              <a:t>[suspeito/não suspeito]</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pt-PT" sz="2900">
                <a:latin typeface="Calibri" pitchFamily="34" charset="0"/>
              </a:rPr>
              <a:t>Pessoas sujeitas suspeitas: Pessoal Júnior do Departamento de Logística e Operações,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a:latin typeface="Calibri" pitchFamily="34" charset="0"/>
              </a:rPr>
              <a:t>Pessoa sujeita não suspeita: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Resultado da imagem para pessoa desconhecida">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pt-PT" b="1"/>
              <a:t>Estudos de caso: Pessoa sujeita</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pt-PT" b="1"/>
              <a:t>Dados do assunto/comunicação</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800" dirty="0">
                <a:latin typeface="Calibri" panose="020F0502020204030204" pitchFamily="34" charset="0"/>
              </a:rPr>
              <a:t>Dados do </a:t>
            </a:r>
            <a:r>
              <a:rPr lang="pt-PT" sz="2800" dirty="0" err="1">
                <a:latin typeface="Calibri" panose="020F0502020204030204" pitchFamily="34" charset="0"/>
              </a:rPr>
              <a:t>assunto/comunicação</a:t>
            </a:r>
            <a:r>
              <a:rPr lang="pt-PT" sz="2800" dirty="0">
                <a:latin typeface="Calibri" panose="020F0502020204030204" pitchFamily="34" charset="0"/>
              </a:rPr>
              <a:t>: </a:t>
            </a:r>
            <a:r>
              <a:rPr lang="pt-PT" sz="2800" b="1" dirty="0" err="1">
                <a:solidFill>
                  <a:srgbClr val="FF0000"/>
                </a:solidFill>
                <a:latin typeface="Calibri" panose="020F0502020204030204" pitchFamily="34" charset="0"/>
              </a:rPr>
              <a:t>dados/comunicações</a:t>
            </a:r>
            <a:r>
              <a:rPr lang="pt-PT" sz="2800" b="1" dirty="0">
                <a:solidFill>
                  <a:srgbClr val="FF0000"/>
                </a:solidFill>
                <a:latin typeface="Calibri" panose="020F0502020204030204" pitchFamily="34" charset="0"/>
              </a:rPr>
              <a:t> aos quais a autorização se refere</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eaLnBrk="1" hangingPunct="1">
              <a:spcBef>
                <a:spcPct val="20000"/>
              </a:spcBef>
              <a:buFont typeface="Arial" panose="020B0604020202020204" pitchFamily="34" charset="0"/>
              <a:buChar char="•"/>
            </a:pPr>
            <a:r>
              <a:rPr lang="pt-PT" sz="2800" dirty="0">
                <a:latin typeface="Calibri" panose="020F0502020204030204" pitchFamily="34" charset="0"/>
              </a:rPr>
              <a:t>A Convenção de Budapeste permite o exercício de poderes processuais em relação a dados informáticos </a:t>
            </a:r>
            <a:r>
              <a:rPr lang="pt-PT" sz="2800" b="1" dirty="0">
                <a:solidFill>
                  <a:srgbClr val="FF0000"/>
                </a:solidFill>
                <a:latin typeface="Calibri" panose="020F0502020204030204" pitchFamily="34" charset="0"/>
              </a:rPr>
              <a:t>especificados</a:t>
            </a:r>
            <a:r>
              <a:rPr lang="pt-PT" sz="2800" dirty="0">
                <a:latin typeface="Calibri" panose="020F0502020204030204" pitchFamily="34" charset="0"/>
              </a:rPr>
              <a:t>, sistemas informáticos, meios de armazenamento de dados informáticos ou comunicações</a:t>
            </a:r>
          </a:p>
        </p:txBody>
      </p:sp>
      <p:pic>
        <p:nvPicPr>
          <p:cNvPr id="14341" name="Picture 2" descr="Resultado da imagem para clipart de comunicaçã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Resultado da imagem para clipart de d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pt-PT" b="1"/>
              <a:t>Dados do assunto/comunicação</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pt-PT" b="1"/>
              <a:t>Dados do assunto/comunicação</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pt-PT" b="1"/>
              <a:t>Programa</a:t>
            </a:r>
          </a:p>
        </p:txBody>
      </p:sp>
      <p:sp>
        <p:nvSpPr>
          <p:cNvPr id="3075" name="Content Placeholder 2"/>
          <p:cNvSpPr>
            <a:spLocks noGrp="1"/>
          </p:cNvSpPr>
          <p:nvPr>
            <p:ph idx="1"/>
          </p:nvPr>
        </p:nvSpPr>
        <p:spPr>
          <a:xfrm>
            <a:off x="630238" y="1079500"/>
            <a:ext cx="8195710" cy="4899025"/>
          </a:xfrm>
        </p:spPr>
        <p:txBody>
          <a:bodyPr/>
          <a:lstStyle/>
          <a:p>
            <a:pPr>
              <a:lnSpc>
                <a:spcPct val="120000"/>
              </a:lnSpc>
              <a:defRPr/>
            </a:pPr>
            <a:r>
              <a:rPr lang="pt-PT" sz="2600" b="1" dirty="0">
                <a:solidFill>
                  <a:srgbClr val="000000"/>
                </a:solidFill>
              </a:rPr>
              <a:t>Parte Um</a:t>
            </a:r>
          </a:p>
          <a:p>
            <a:pPr marL="0" indent="0">
              <a:lnSpc>
                <a:spcPct val="120000"/>
              </a:lnSpc>
              <a:buFont typeface="Arial" panose="020B0604020202020204" pitchFamily="34" charset="0"/>
              <a:buNone/>
              <a:defRPr/>
            </a:pPr>
            <a:r>
              <a:rPr lang="pt-PT" sz="2600" dirty="0">
                <a:solidFill>
                  <a:srgbClr val="000000"/>
                </a:solidFill>
              </a:rPr>
              <a:t>	Introdução</a:t>
            </a:r>
          </a:p>
          <a:p>
            <a:pPr>
              <a:lnSpc>
                <a:spcPct val="120000"/>
              </a:lnSpc>
              <a:defRPr/>
            </a:pPr>
            <a:r>
              <a:rPr lang="pt-PT" sz="2600" b="1" dirty="0">
                <a:solidFill>
                  <a:srgbClr val="000000"/>
                </a:solidFill>
              </a:rPr>
              <a:t>Parte Dois</a:t>
            </a:r>
          </a:p>
          <a:p>
            <a:pPr marL="0" indent="0">
              <a:lnSpc>
                <a:spcPct val="120000"/>
              </a:lnSpc>
              <a:buFont typeface="Arial" panose="020B0604020202020204" pitchFamily="34" charset="0"/>
              <a:buNone/>
              <a:defRPr/>
            </a:pPr>
            <a:r>
              <a:rPr lang="pt-PT" sz="2600" dirty="0">
                <a:solidFill>
                  <a:srgbClr val="000000"/>
                </a:solidFill>
              </a:rPr>
              <a:t>	Qual é o assunto dos poderes processuais?</a:t>
            </a:r>
          </a:p>
          <a:p>
            <a:pPr>
              <a:lnSpc>
                <a:spcPct val="120000"/>
              </a:lnSpc>
              <a:defRPr/>
            </a:pPr>
            <a:r>
              <a:rPr lang="pt-PT" sz="2600" b="1" dirty="0">
                <a:solidFill>
                  <a:srgbClr val="000000"/>
                </a:solidFill>
              </a:rPr>
              <a:t>Parte Três</a:t>
            </a:r>
          </a:p>
          <a:p>
            <a:pPr marL="0" indent="0">
              <a:lnSpc>
                <a:spcPct val="120000"/>
              </a:lnSpc>
              <a:buFont typeface="Arial" panose="020B0604020202020204" pitchFamily="34" charset="0"/>
              <a:buNone/>
              <a:defRPr/>
            </a:pPr>
            <a:r>
              <a:rPr lang="pt-PT" sz="2600" dirty="0">
                <a:solidFill>
                  <a:srgbClr val="000000"/>
                </a:solidFill>
              </a:rPr>
              <a:t>	Como é que os poderes processuais serão aplicados?</a:t>
            </a:r>
          </a:p>
          <a:p>
            <a:pPr>
              <a:lnSpc>
                <a:spcPct val="120000"/>
              </a:lnSpc>
              <a:defRPr/>
            </a:pPr>
            <a:r>
              <a:rPr lang="pt-PT" sz="2600" b="1" dirty="0">
                <a:solidFill>
                  <a:srgbClr val="000000"/>
                </a:solidFill>
              </a:rPr>
              <a:t>Parte Quatro</a:t>
            </a:r>
          </a:p>
          <a:p>
            <a:pPr marL="0" indent="0">
              <a:lnSpc>
                <a:spcPct val="120000"/>
              </a:lnSpc>
              <a:buFont typeface="Arial" panose="020B0604020202020204" pitchFamily="34" charset="0"/>
              <a:buNone/>
              <a:defRPr/>
            </a:pPr>
            <a:r>
              <a:rPr lang="pt-PT" sz="2600" dirty="0">
                <a:solidFill>
                  <a:srgbClr val="000000"/>
                </a:solidFill>
              </a:rPr>
              <a:t>	Por que são os poderes processuais necessários?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Mencione dentro do possível:</a:t>
            </a:r>
          </a:p>
          <a:p>
            <a:pPr algn="just"/>
            <a:r>
              <a:rPr lang="pt-PT" sz="3300" dirty="0"/>
              <a:t>Localização dos dados do assunto</a:t>
            </a:r>
          </a:p>
          <a:p>
            <a:pPr algn="just"/>
            <a:r>
              <a:rPr lang="pt-PT" sz="3300" dirty="0"/>
              <a:t>Particularidades dos dados do assunto</a:t>
            </a:r>
          </a:p>
          <a:p>
            <a:pPr algn="just"/>
            <a:r>
              <a:rPr lang="pt-PT" sz="3300" dirty="0"/>
              <a:t>Fonte de transmissão da comunicação </a:t>
            </a:r>
          </a:p>
          <a:p>
            <a:pPr algn="just"/>
            <a:r>
              <a:rPr lang="pt-PT" sz="3300" dirty="0"/>
              <a:t>Fornecedores de serviços envolvidos em transmissão de comunicação</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Resultado da imagem para caixa de pandora de d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Como os dados foram identificados:</a:t>
            </a:r>
          </a:p>
          <a:p>
            <a:pPr lvl="1" algn="just"/>
            <a:r>
              <a:rPr lang="pt-PT" sz="2900" dirty="0"/>
              <a:t> no controlo/posse da pessoa identificada; ou</a:t>
            </a:r>
          </a:p>
          <a:p>
            <a:pPr lvl="1" algn="just"/>
            <a:r>
              <a:rPr lang="pt-PT" sz="2900" dirty="0"/>
              <a:t>no sistema informático identificado</a:t>
            </a:r>
          </a:p>
          <a:p>
            <a:pPr algn="just"/>
            <a:r>
              <a:rPr lang="pt-PT" sz="3300" dirty="0"/>
              <a:t>Informadores</a:t>
            </a:r>
          </a:p>
          <a:p>
            <a:pPr algn="just"/>
            <a:r>
              <a:rPr lang="pt-PT" sz="3300" dirty="0"/>
              <a:t>Fiabilidade </a:t>
            </a:r>
          </a:p>
          <a:p>
            <a:pPr algn="just"/>
            <a:r>
              <a:rPr lang="pt-PT" sz="3300" dirty="0"/>
              <a:t>Verificação</a:t>
            </a:r>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Resultado da imagem para clipart do centro de dados">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sultado da imagem para clipart de informações confidenciais">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Estudo de caso</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pt-PT" sz="4000" b="1" dirty="0"/>
              <a:t>Parte Três</a:t>
            </a:r>
            <a:br>
              <a:rPr lang="pt-PT" sz="4000" b="1" dirty="0"/>
            </a:br>
            <a:r>
              <a:rPr lang="pt-PT" sz="4000" b="1" dirty="0">
                <a:solidFill>
                  <a:srgbClr val="FF0000"/>
                </a:solidFill>
              </a:rPr>
              <a:t>Como</a:t>
            </a:r>
            <a:r>
              <a:rPr lang="pt-PT" sz="4000" b="1" dirty="0">
                <a:solidFill>
                  <a:srgbClr val="000000"/>
                </a:solidFill>
              </a:rPr>
              <a:t> é que os poderes processuais </a:t>
            </a:r>
            <a:r>
              <a:rPr lang="pt-PT" sz="4000" b="1" dirty="0"/>
              <a:t>serão exercidos?</a:t>
            </a:r>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Resultado da imagem para estetoscópio informáti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pt-PT" b="1"/>
              <a:t>Execução de medidas processuais</a:t>
            </a:r>
          </a:p>
        </p:txBody>
      </p:sp>
      <p:sp>
        <p:nvSpPr>
          <p:cNvPr id="21508" name="Content Placeholder 2"/>
          <p:cNvSpPr>
            <a:spLocks noGrp="1"/>
          </p:cNvSpPr>
          <p:nvPr>
            <p:ph idx="1"/>
          </p:nvPr>
        </p:nvSpPr>
        <p:spPr>
          <a:xfrm>
            <a:off x="457200" y="1202271"/>
            <a:ext cx="7275512" cy="4525963"/>
          </a:xfrm>
        </p:spPr>
        <p:txBody>
          <a:bodyPr/>
          <a:lstStyle/>
          <a:p>
            <a:pPr algn="just"/>
            <a:endParaRPr lang="en-US" altLang="en-US" dirty="0"/>
          </a:p>
          <a:p>
            <a:pPr lvl="1" algn="just"/>
            <a:r>
              <a:rPr lang="pt-PT" sz="3200" dirty="0"/>
              <a:t>Necessidades </a:t>
            </a:r>
            <a:r>
              <a:rPr lang="pt-PT" sz="3200" b="1" dirty="0">
                <a:solidFill>
                  <a:srgbClr val="FF0000"/>
                </a:solidFill>
              </a:rPr>
              <a:t>técnicas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pt-PT" sz="3200" dirty="0"/>
              <a:t>Necessidades de </a:t>
            </a:r>
            <a:r>
              <a:rPr lang="pt-PT" sz="3200" b="1" dirty="0" err="1">
                <a:solidFill>
                  <a:srgbClr val="FF0000"/>
                </a:solidFill>
              </a:rPr>
              <a:t>proteção</a:t>
            </a:r>
            <a:r>
              <a:rPr lang="pt-PT" sz="3200" dirty="0"/>
              <a:t>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Resultado da imagem para clipart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Imagem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Resultado da imagem para cena do crime informátic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técnicas</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r>
              <a:rPr lang="en-US" altLang="pt-PT" b="1" dirty="0" err="1">
                <a:solidFill>
                  <a:srgbClr val="000000"/>
                </a:solidFill>
              </a:rPr>
              <a:t>Poderes</a:t>
            </a:r>
            <a:r>
              <a:rPr lang="en-US" altLang="pt-PT" b="1" dirty="0">
                <a:solidFill>
                  <a:srgbClr val="000000"/>
                </a:solidFill>
              </a:rPr>
              <a:t> </a:t>
            </a:r>
            <a:r>
              <a:rPr lang="en-US" altLang="pt-PT" b="1" dirty="0" err="1">
                <a:solidFill>
                  <a:srgbClr val="000000"/>
                </a:solidFill>
              </a:rPr>
              <a:t>Processuais</a:t>
            </a:r>
            <a:endParaRPr lang="en-US" altLang="pt-PT" b="1" dirty="0">
              <a:solidFill>
                <a:srgbClr val="000000"/>
              </a:solidFill>
            </a:endParaRPr>
          </a:p>
        </p:txBody>
      </p:sp>
      <p:sp>
        <p:nvSpPr>
          <p:cNvPr id="6147" name="Rectangle 3"/>
          <p:cNvSpPr txBox="1">
            <a:spLocks/>
          </p:cNvSpPr>
          <p:nvPr/>
        </p:nvSpPr>
        <p:spPr bwMode="auto">
          <a:xfrm>
            <a:off x="457200" y="14605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r>
              <a:rPr lang="pt-PT" altLang="pt-PT" sz="2800" dirty="0">
                <a:solidFill>
                  <a:srgbClr val="000000"/>
                </a:solidFill>
              </a:rPr>
              <a:t>Poderes processuais sob a Convenção de Budapeste são os seguintes:</a:t>
            </a:r>
          </a:p>
          <a:p>
            <a:pPr lvl="1" algn="just">
              <a:buFont typeface="Arial" charset="0"/>
              <a:buChar char="•"/>
            </a:pPr>
            <a:r>
              <a:rPr lang="pt-PT" altLang="pt-PT" b="1" dirty="0">
                <a:solidFill>
                  <a:srgbClr val="FF0000"/>
                </a:solidFill>
              </a:rPr>
              <a:t>Conservação expedita de dados informáticos armazenados</a:t>
            </a:r>
          </a:p>
          <a:p>
            <a:pPr lvl="1" algn="just">
              <a:buFont typeface="Arial" charset="0"/>
              <a:buChar char="•"/>
            </a:pPr>
            <a:r>
              <a:rPr lang="pt-PT" altLang="pt-PT" b="1" dirty="0" err="1">
                <a:solidFill>
                  <a:srgbClr val="FF0000"/>
                </a:solidFill>
              </a:rPr>
              <a:t>Conservção</a:t>
            </a:r>
            <a:r>
              <a:rPr lang="pt-PT" altLang="pt-PT" b="1" dirty="0">
                <a:solidFill>
                  <a:srgbClr val="FF0000"/>
                </a:solidFill>
              </a:rPr>
              <a:t> expedita e divulgação parcial de dados de tráfego </a:t>
            </a:r>
          </a:p>
          <a:p>
            <a:pPr lvl="1" algn="just">
              <a:buFont typeface="Arial" charset="0"/>
              <a:buChar char="•"/>
            </a:pPr>
            <a:r>
              <a:rPr lang="pt-PT" altLang="pt-PT" b="1" dirty="0">
                <a:solidFill>
                  <a:srgbClr val="FF0000"/>
                </a:solidFill>
              </a:rPr>
              <a:t>Injunção de comunicar</a:t>
            </a:r>
          </a:p>
          <a:p>
            <a:pPr lvl="1" algn="just">
              <a:buFont typeface="Arial" charset="0"/>
              <a:buChar char="•"/>
            </a:pPr>
            <a:r>
              <a:rPr lang="pt-PT" altLang="pt-PT" b="1" dirty="0">
                <a:solidFill>
                  <a:srgbClr val="FF0000"/>
                </a:solidFill>
              </a:rPr>
              <a:t>Busca e apreensão</a:t>
            </a:r>
          </a:p>
          <a:p>
            <a:pPr lvl="1" algn="just">
              <a:buFont typeface="Arial" charset="0"/>
              <a:buChar char="•"/>
            </a:pPr>
            <a:r>
              <a:rPr lang="pt-PT" altLang="pt-PT" b="1" dirty="0">
                <a:solidFill>
                  <a:srgbClr val="FF0000"/>
                </a:solidFill>
              </a:rPr>
              <a:t>Recolha em tempo real de dados de tráfego</a:t>
            </a:r>
          </a:p>
          <a:p>
            <a:pPr lvl="1" algn="just">
              <a:buFont typeface="Arial" charset="0"/>
              <a:buChar char="•"/>
            </a:pPr>
            <a:r>
              <a:rPr lang="pt-PT" altLang="pt-PT" b="1" dirty="0" err="1">
                <a:solidFill>
                  <a:srgbClr val="FF0000"/>
                </a:solidFill>
              </a:rPr>
              <a:t>Interceção</a:t>
            </a:r>
            <a:r>
              <a:rPr lang="pt-PT" altLang="pt-PT" b="1" dirty="0">
                <a:solidFill>
                  <a:srgbClr val="FF0000"/>
                </a:solidFill>
              </a:rPr>
              <a:t> de dados de conteúdo</a:t>
            </a:r>
          </a:p>
        </p:txBody>
      </p:sp>
    </p:spTree>
    <p:extLst>
      <p:ext uri="{BB962C8B-B14F-4D97-AF65-F5344CB8AC3E}">
        <p14:creationId xmlns:p14="http://schemas.microsoft.com/office/powerpoint/2010/main" val="7629530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Necessidades técnicas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pt-PT" sz="2800" b="1" dirty="0">
                <a:solidFill>
                  <a:srgbClr val="FF0000"/>
                </a:solidFill>
              </a:rPr>
              <a:t>Medidas técnicas dependem da investigação</a:t>
            </a:r>
          </a:p>
          <a:p>
            <a:pPr algn="just" eaLnBrk="1" hangingPunct="1"/>
            <a:endParaRPr lang="en-GB" sz="2800" dirty="0"/>
          </a:p>
          <a:p>
            <a:pPr algn="just" eaLnBrk="1" hangingPunct="1"/>
            <a:r>
              <a:rPr lang="pt-PT" sz="2800" dirty="0"/>
              <a:t>A saber:</a:t>
            </a:r>
          </a:p>
          <a:p>
            <a:pPr lvl="1" algn="just" eaLnBrk="1" hangingPunct="1"/>
            <a:r>
              <a:rPr lang="pt-PT" dirty="0"/>
              <a:t>Quando a </a:t>
            </a:r>
            <a:r>
              <a:rPr lang="pt-PT" b="1" dirty="0">
                <a:solidFill>
                  <a:srgbClr val="FF0000"/>
                </a:solidFill>
              </a:rPr>
              <a:t>informação do assinante</a:t>
            </a:r>
            <a:r>
              <a:rPr lang="pt-PT" dirty="0">
                <a:solidFill>
                  <a:srgbClr val="FF0000"/>
                </a:solidFill>
              </a:rPr>
              <a:t> </a:t>
            </a:r>
            <a:r>
              <a:rPr lang="pt-PT" dirty="0"/>
              <a:t>deve ser obtida, será utilizada uma </a:t>
            </a:r>
            <a:r>
              <a:rPr lang="pt-PT" b="1" dirty="0">
                <a:solidFill>
                  <a:srgbClr val="FF0000"/>
                </a:solidFill>
              </a:rPr>
              <a:t>injunção de comunicar</a:t>
            </a:r>
          </a:p>
          <a:p>
            <a:pPr lvl="1" algn="just" eaLnBrk="1" hangingPunct="1"/>
            <a:r>
              <a:rPr lang="pt-PT" dirty="0"/>
              <a:t>Quando for necessário o </a:t>
            </a:r>
            <a:r>
              <a:rPr lang="pt-PT" b="1" dirty="0">
                <a:solidFill>
                  <a:srgbClr val="FF0000"/>
                </a:solidFill>
              </a:rPr>
              <a:t>conteúdo de uma comunicação futura</a:t>
            </a:r>
            <a:r>
              <a:rPr lang="pt-PT" dirty="0"/>
              <a:t> será utilizada a </a:t>
            </a:r>
            <a:r>
              <a:rPr lang="pt-PT" b="1" dirty="0" err="1">
                <a:solidFill>
                  <a:srgbClr val="FF0000"/>
                </a:solidFill>
              </a:rPr>
              <a:t>interceção</a:t>
            </a:r>
            <a:r>
              <a:rPr lang="pt-PT" b="1" dirty="0">
                <a:solidFill>
                  <a:srgbClr val="FF0000"/>
                </a:solidFill>
              </a:rPr>
              <a:t> de dados de conteúdo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pt-PT" sz="2800" b="1" dirty="0">
                <a:solidFill>
                  <a:srgbClr val="FF0000"/>
                </a:solidFill>
              </a:rPr>
              <a:t>Injunção de comunicar/ apreensão</a:t>
            </a:r>
            <a:r>
              <a:rPr lang="pt-PT" sz="2800" dirty="0"/>
              <a:t> ao </a:t>
            </a:r>
            <a:r>
              <a:rPr lang="pt-PT" sz="2800" b="1" dirty="0" err="1">
                <a:solidFill>
                  <a:srgbClr val="FF0000"/>
                </a:solidFill>
              </a:rPr>
              <a:t>Docklands</a:t>
            </a:r>
            <a:r>
              <a:rPr lang="pt-PT" sz="2800" dirty="0"/>
              <a:t> Security </a:t>
            </a:r>
            <a:r>
              <a:rPr lang="pt-PT" sz="2800" dirty="0" err="1"/>
              <a:t>Bank</a:t>
            </a:r>
            <a:r>
              <a:rPr lang="pt-PT" sz="2800" dirty="0"/>
              <a:t> </a:t>
            </a:r>
            <a:r>
              <a:rPr lang="pt-PT" sz="2800" dirty="0" err="1"/>
              <a:t>of</a:t>
            </a:r>
            <a:r>
              <a:rPr lang="pt-PT" sz="2800" dirty="0"/>
              <a:t> </a:t>
            </a:r>
            <a:r>
              <a:rPr lang="pt-PT" sz="2800" dirty="0" err="1"/>
              <a:t>Norland</a:t>
            </a:r>
            <a:r>
              <a:rPr lang="pt-PT" sz="2800" dirty="0"/>
              <a:t> para obter registo da conta bancária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sz="3600" b="1" dirty="0"/>
              <a:t>Estudos de caso: Necessidades técnicas</a:t>
            </a:r>
          </a:p>
        </p:txBody>
      </p:sp>
      <p:sp>
        <p:nvSpPr>
          <p:cNvPr id="24579" name="Content Placeholder 2"/>
          <p:cNvSpPr>
            <a:spLocks noGrp="1"/>
          </p:cNvSpPr>
          <p:nvPr>
            <p:ph idx="1"/>
          </p:nvPr>
        </p:nvSpPr>
        <p:spPr>
          <a:xfrm>
            <a:off x="353529" y="1341638"/>
            <a:ext cx="2594701" cy="4843463"/>
          </a:xfrm>
        </p:spPr>
        <p:txBody>
          <a:bodyPr/>
          <a:lstStyle/>
          <a:p>
            <a:pPr eaLnBrk="1" hangingPunct="1"/>
            <a:r>
              <a:rPr lang="pt-PT" sz="2800" b="1" dirty="0">
                <a:solidFill>
                  <a:srgbClr val="FF0000"/>
                </a:solidFill>
              </a:rPr>
              <a:t>Conservação</a:t>
            </a:r>
            <a:r>
              <a:rPr lang="pt-PT" sz="2800" b="1" dirty="0">
                <a:solidFill>
                  <a:srgbClr val="00B050"/>
                </a:solidFill>
              </a:rPr>
              <a:t> </a:t>
            </a:r>
            <a:r>
              <a:rPr lang="pt-PT" sz="2800" b="1" dirty="0">
                <a:solidFill>
                  <a:srgbClr val="FF0000"/>
                </a:solidFill>
              </a:rPr>
              <a:t>expedida/ Divulgação parcial de dados de tráfego</a:t>
            </a:r>
            <a:r>
              <a:rPr lang="pt-PT" sz="2800" dirty="0"/>
              <a:t> para e-mails enviados da UBP para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1273997"/>
            <a:ext cx="5811318" cy="5391846"/>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capazes de:</a:t>
            </a: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os modos pelos quais </a:t>
            </a:r>
            <a:r>
              <a:rPr lang="pt-PT" dirty="0">
                <a:solidFill>
                  <a:srgbClr val="000000"/>
                </a:solidFill>
                <a:latin typeface="+mj-lt"/>
              </a:rPr>
              <a:t>diferentes sistemas jurídicos permitem solicitar poderes processuais</a:t>
            </a:r>
          </a:p>
          <a:p>
            <a:pPr marL="0" indent="0" algn="just">
              <a:spcBef>
                <a:spcPct val="20000"/>
              </a:spcBef>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Reconhecer considerações particulares relativas à solicitação de medidas processuais ou investigativas relativas a provas </a:t>
            </a:r>
            <a:r>
              <a:rPr lang="pt-PT" dirty="0" err="1">
                <a:solidFill>
                  <a:srgbClr val="000000"/>
                </a:solidFill>
                <a:latin typeface="+mj-lt"/>
              </a:rPr>
              <a:t>eletrónicas</a:t>
            </a:r>
            <a:endParaRPr lang="pt-PT"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algumas das considerações e garantias que devem ser observadas ao requerer poderes processuais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pt-PT" b="1"/>
              <a:t>Necessidades técnicas</a:t>
            </a:r>
          </a:p>
        </p:txBody>
      </p:sp>
      <p:sp>
        <p:nvSpPr>
          <p:cNvPr id="25603" name="Content Placeholder 2"/>
          <p:cNvSpPr>
            <a:spLocks noGrp="1"/>
          </p:cNvSpPr>
          <p:nvPr>
            <p:ph idx="1"/>
          </p:nvPr>
        </p:nvSpPr>
        <p:spPr>
          <a:xfrm>
            <a:off x="457200" y="1563757"/>
            <a:ext cx="8001000" cy="4358507"/>
          </a:xfrm>
        </p:spPr>
        <p:txBody>
          <a:bodyPr/>
          <a:lstStyle/>
          <a:p>
            <a:pPr algn="just"/>
            <a:r>
              <a:rPr lang="pt-PT" sz="3300" dirty="0"/>
              <a:t>Meios de execução variam dependendo:</a:t>
            </a:r>
          </a:p>
          <a:p>
            <a:pPr lvl="1" algn="just"/>
            <a:r>
              <a:rPr lang="pt-PT" sz="3300" dirty="0"/>
              <a:t>Do âmbito do poder processual</a:t>
            </a:r>
          </a:p>
          <a:p>
            <a:pPr lvl="1" algn="just"/>
            <a:r>
              <a:rPr lang="pt-PT" sz="3300" dirty="0"/>
              <a:t>Localização dos dados</a:t>
            </a:r>
          </a:p>
          <a:p>
            <a:pPr lvl="1" algn="just"/>
            <a:r>
              <a:rPr lang="pt-PT" sz="3300" dirty="0"/>
              <a:t>Natureza dos dados a serem obtidos</a:t>
            </a:r>
          </a:p>
          <a:p>
            <a:pPr lvl="1" algn="just"/>
            <a:r>
              <a:rPr lang="pt-PT" sz="3300" dirty="0"/>
              <a:t>Natureza das instalações do fornecedor de serviços</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pt-PT" b="1"/>
              <a:t>Estudos de caso: Necessidades técnicas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pt-PT" b="1"/>
              <a:t>Pessoas necessárias </a:t>
            </a:r>
          </a:p>
        </p:txBody>
      </p:sp>
      <p:sp>
        <p:nvSpPr>
          <p:cNvPr id="26627" name="Content Placeholder 2"/>
          <p:cNvSpPr>
            <a:spLocks noGrp="1"/>
          </p:cNvSpPr>
          <p:nvPr>
            <p:ph idx="1"/>
          </p:nvPr>
        </p:nvSpPr>
        <p:spPr>
          <a:xfrm>
            <a:off x="457200" y="1624013"/>
            <a:ext cx="8229600" cy="4525962"/>
          </a:xfrm>
        </p:spPr>
        <p:txBody>
          <a:bodyPr/>
          <a:lstStyle/>
          <a:p>
            <a:r>
              <a:rPr lang="pt-PT" sz="2900" dirty="0"/>
              <a:t>Enumerar </a:t>
            </a:r>
            <a:r>
              <a:rPr lang="pt-PT" sz="2900" b="1" dirty="0">
                <a:solidFill>
                  <a:srgbClr val="FF0000"/>
                </a:solidFill>
              </a:rPr>
              <a:t>pessoas para acompanhar </a:t>
            </a:r>
            <a:r>
              <a:rPr lang="pt-PT" sz="2900" dirty="0"/>
              <a:t>o encarregado da execução da medida</a:t>
            </a:r>
          </a:p>
          <a:p>
            <a:pPr algn="just"/>
            <a:r>
              <a:rPr lang="pt-PT" sz="2900" dirty="0"/>
              <a:t>Pessoas que podem incluídas:</a:t>
            </a:r>
          </a:p>
          <a:p>
            <a:pPr lvl="1"/>
            <a:r>
              <a:rPr lang="pt-PT" sz="2900" dirty="0"/>
              <a:t>Agentes da autoridade para </a:t>
            </a:r>
            <a:r>
              <a:rPr lang="pt-PT" sz="2900" b="1" dirty="0">
                <a:solidFill>
                  <a:srgbClr val="FF0000"/>
                </a:solidFill>
              </a:rPr>
              <a:t>assistência prática</a:t>
            </a:r>
          </a:p>
          <a:p>
            <a:pPr lvl="1" algn="just"/>
            <a:r>
              <a:rPr lang="pt-PT" sz="2900" b="1" dirty="0">
                <a:solidFill>
                  <a:srgbClr val="FF0000"/>
                </a:solidFill>
              </a:rPr>
              <a:t>Peritos</a:t>
            </a:r>
            <a:r>
              <a:rPr lang="pt-PT" sz="2900" dirty="0"/>
              <a:t> para </a:t>
            </a:r>
            <a:r>
              <a:rPr lang="pt-PT" sz="2900" b="1" dirty="0">
                <a:solidFill>
                  <a:srgbClr val="FF0000"/>
                </a:solidFill>
              </a:rPr>
              <a:t>assistência técnica </a:t>
            </a:r>
          </a:p>
          <a:p>
            <a:pPr lvl="1"/>
            <a:r>
              <a:rPr lang="pt-PT" sz="2900" b="1" dirty="0">
                <a:solidFill>
                  <a:srgbClr val="FF0000"/>
                </a:solidFill>
              </a:rPr>
              <a:t>Pessoas </a:t>
            </a:r>
            <a:r>
              <a:rPr lang="pt-PT" sz="2900" dirty="0"/>
              <a:t>com</a:t>
            </a:r>
            <a:r>
              <a:rPr lang="pt-PT" sz="2900" b="1" dirty="0">
                <a:solidFill>
                  <a:srgbClr val="FF0000"/>
                </a:solidFill>
              </a:rPr>
              <a:t> conhecimento </a:t>
            </a:r>
            <a:r>
              <a:rPr lang="pt-PT" sz="2900" dirty="0"/>
              <a:t>sobre</a:t>
            </a:r>
            <a:r>
              <a:rPr lang="pt-PT" sz="2900" b="1" dirty="0">
                <a:solidFill>
                  <a:srgbClr val="FF0000"/>
                </a:solidFill>
              </a:rPr>
              <a:t> o funcionamento do computador</a:t>
            </a:r>
          </a:p>
          <a:p>
            <a:pPr algn="just"/>
            <a:r>
              <a:rPr lang="pt-PT" sz="2900" b="1" dirty="0">
                <a:solidFill>
                  <a:srgbClr val="FF0000"/>
                </a:solidFill>
              </a:rPr>
              <a:t>Explicar </a:t>
            </a:r>
            <a:r>
              <a:rPr lang="pt-PT" sz="2900" dirty="0"/>
              <a:t>por que a sua presença é necessária</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pt-PT" b="1"/>
              <a:t>Estudos de caso: Pessoas necessárias</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pt-PT" sz="2900" dirty="0"/>
              <a:t>Se os dados devem ser protegidos da Agência </a:t>
            </a:r>
            <a:r>
              <a:rPr lang="pt-PT" sz="2900" dirty="0" err="1"/>
              <a:t>Ostland</a:t>
            </a:r>
            <a:r>
              <a:rPr lang="pt-PT" sz="2900" dirty="0"/>
              <a:t>, de acordo com o pedido de MLA da Atlantis:</a:t>
            </a:r>
          </a:p>
          <a:p>
            <a:pPr lvl="1" algn="just"/>
            <a:r>
              <a:rPr lang="pt-PT" sz="2900" dirty="0"/>
              <a:t>Pessoal da autoridade legal da </a:t>
            </a:r>
            <a:r>
              <a:rPr lang="pt-PT" sz="2900" dirty="0" err="1"/>
              <a:t>Ostland</a:t>
            </a:r>
            <a:r>
              <a:rPr lang="pt-PT" sz="2900" dirty="0"/>
              <a:t> </a:t>
            </a:r>
            <a:endParaRPr lang="en-US" altLang="en-US" sz="2900" dirty="0"/>
          </a:p>
          <a:p>
            <a:pPr lvl="1" algn="just"/>
            <a:r>
              <a:rPr lang="pt-PT" sz="2900" dirty="0"/>
              <a:t>Pessoal da autoridade legal da Atlantis (para garantir que as técnicas compatíveis com a lei Atlantis sejam cumpridas)</a:t>
            </a:r>
            <a:endParaRPr lang="en-US" altLang="en-US" sz="2900" dirty="0"/>
          </a:p>
          <a:p>
            <a:pPr lvl="1" algn="just"/>
            <a:r>
              <a:rPr lang="pt-PT" sz="2900" dirty="0"/>
              <a:t>Suporte da Agência </a:t>
            </a:r>
            <a:r>
              <a:rPr lang="pt-PT" sz="2900" dirty="0" err="1"/>
              <a:t>Ostland</a:t>
            </a:r>
            <a:r>
              <a:rPr lang="pt-PT" sz="2900" dirty="0"/>
              <a:t> (pessoa em posse das informações de desencriptação)</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pt-PT" b="1"/>
              <a:t>Capacidade Técnica</a:t>
            </a:r>
          </a:p>
        </p:txBody>
      </p:sp>
      <p:sp>
        <p:nvSpPr>
          <p:cNvPr id="27651" name="Content Placeholder 2"/>
          <p:cNvSpPr>
            <a:spLocks noGrp="1"/>
          </p:cNvSpPr>
          <p:nvPr>
            <p:ph idx="1"/>
          </p:nvPr>
        </p:nvSpPr>
        <p:spPr>
          <a:xfrm>
            <a:off x="457200" y="1603513"/>
            <a:ext cx="8229600" cy="4356756"/>
          </a:xfrm>
        </p:spPr>
        <p:txBody>
          <a:bodyPr/>
          <a:lstStyle/>
          <a:p>
            <a:pPr algn="just"/>
            <a:r>
              <a:rPr lang="pt-PT" sz="2800" dirty="0"/>
              <a:t>Alguns poderes processuais estão limitados à </a:t>
            </a:r>
            <a:r>
              <a:rPr lang="pt-PT" sz="2800" b="1" dirty="0">
                <a:solidFill>
                  <a:srgbClr val="FF0000"/>
                </a:solidFill>
              </a:rPr>
              <a:t>capacidade técnica existente</a:t>
            </a:r>
            <a:r>
              <a:rPr lang="pt-PT" sz="2800" dirty="0"/>
              <a:t> dos fornecedores de serviços </a:t>
            </a:r>
          </a:p>
          <a:p>
            <a:pPr algn="just"/>
            <a:endParaRPr lang="en-US" altLang="en-US" sz="2800" dirty="0"/>
          </a:p>
          <a:p>
            <a:pPr algn="just"/>
            <a:r>
              <a:rPr lang="pt-PT" sz="2800" dirty="0"/>
              <a:t>Detalhes dos fornecedores de serviços incluindo a </a:t>
            </a:r>
            <a:r>
              <a:rPr lang="pt-PT" sz="2800" b="1" dirty="0">
                <a:solidFill>
                  <a:srgbClr val="FF0000"/>
                </a:solidFill>
              </a:rPr>
              <a:t>viabilidade do pedido</a:t>
            </a:r>
            <a:r>
              <a:rPr lang="pt-PT" sz="2800" dirty="0"/>
              <a:t> envolvido devem ser referidos (possivelmente através de declarações de fornecedores de serviços, quando apropriado)</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pt-PT" b="1"/>
              <a:t>Capacidade Técnica</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de proteção</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36</a:t>
            </a:fld>
            <a:endParaRPr lang="en-US" altLang="fr-FR">
              <a:solidFill>
                <a:srgbClr val="898989"/>
              </a:solidFill>
              <a:latin typeface="Calibri" panose="020F050202020403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pt-PT" b="1"/>
              <a:t>Duração/Frequência</a:t>
            </a:r>
          </a:p>
        </p:txBody>
      </p:sp>
      <p:sp>
        <p:nvSpPr>
          <p:cNvPr id="36867" name="Content Placeholder 2"/>
          <p:cNvSpPr>
            <a:spLocks noGrp="1"/>
          </p:cNvSpPr>
          <p:nvPr>
            <p:ph idx="1"/>
          </p:nvPr>
        </p:nvSpPr>
        <p:spPr>
          <a:xfrm>
            <a:off x="457200" y="1722783"/>
            <a:ext cx="7123043" cy="4860579"/>
          </a:xfrm>
        </p:spPr>
        <p:txBody>
          <a:bodyPr/>
          <a:lstStyle/>
          <a:p>
            <a:pPr algn="just"/>
            <a:r>
              <a:rPr lang="pt-PT" sz="2800" dirty="0"/>
              <a:t>Data e hora da execução</a:t>
            </a:r>
          </a:p>
          <a:p>
            <a:pPr algn="just"/>
            <a:r>
              <a:rPr lang="pt-PT" sz="2800" dirty="0"/>
              <a:t>Duração da execução (por exemplo, durante quanto tempo serão os dados considerados inacessíveis? Durante quanto tempo os dados apreendidos serão retidos? Quantas horas os dados serão recolhidos em tempo real?</a:t>
            </a:r>
          </a:p>
          <a:p>
            <a:pPr algn="just"/>
            <a:r>
              <a:rPr lang="pt-PT" sz="2800" dirty="0"/>
              <a:t>Frequência de execução (por exemplo, a ordem pode ser renovada?)</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37</a:t>
            </a:fld>
            <a:endParaRPr lang="en-US" altLang="en-US">
              <a:solidFill>
                <a:srgbClr val="898989"/>
              </a:solidFill>
              <a:latin typeface="Calibri" panose="020F0502020204030204" pitchFamily="34" charset="0"/>
            </a:endParaRPr>
          </a:p>
        </p:txBody>
      </p:sp>
      <p:pic>
        <p:nvPicPr>
          <p:cNvPr id="36869" name="Picture 6" descr="Resultado da imagem para clipart de frequênc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38</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pt-PT" b="1"/>
              <a:t>Estudos de caso: Duração/Frequência</a:t>
            </a:r>
          </a:p>
        </p:txBody>
      </p:sp>
    </p:spTree>
    <p:extLst>
      <p:ext uri="{BB962C8B-B14F-4D97-AF65-F5344CB8AC3E}">
        <p14:creationId xmlns:p14="http://schemas.microsoft.com/office/powerpoint/2010/main" val="4030322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pt-PT" b="1"/>
              <a:t>Utilização limitada de dados</a:t>
            </a:r>
          </a:p>
        </p:txBody>
      </p:sp>
      <p:sp>
        <p:nvSpPr>
          <p:cNvPr id="84995" name="Content Placeholder 2"/>
          <p:cNvSpPr>
            <a:spLocks noGrp="1"/>
          </p:cNvSpPr>
          <p:nvPr>
            <p:ph idx="1"/>
          </p:nvPr>
        </p:nvSpPr>
        <p:spPr>
          <a:xfrm>
            <a:off x="457200" y="1166178"/>
            <a:ext cx="8229600" cy="5347335"/>
          </a:xfrm>
        </p:spPr>
        <p:txBody>
          <a:bodyPr/>
          <a:lstStyle/>
          <a:p>
            <a:pPr algn="just"/>
            <a:r>
              <a:rPr lang="pt-PT" sz="2800" dirty="0"/>
              <a:t>Mencione limitações relativas à recolha, utilização, divulgação e retenção dos dados recolhidos - </a:t>
            </a:r>
            <a:r>
              <a:rPr lang="pt-PT" sz="2800" b="1" dirty="0">
                <a:solidFill>
                  <a:srgbClr val="FF0000"/>
                </a:solidFill>
              </a:rPr>
              <a:t>mínimo necessário </a:t>
            </a:r>
            <a:r>
              <a:rPr lang="pt-PT" sz="2800" dirty="0"/>
              <a:t>para:</a:t>
            </a:r>
          </a:p>
          <a:p>
            <a:pPr lvl="1" algn="just"/>
            <a:r>
              <a:rPr lang="pt-PT" b="1" dirty="0">
                <a:solidFill>
                  <a:srgbClr val="FF0000"/>
                </a:solidFill>
              </a:rPr>
              <a:t>Segurança nacional</a:t>
            </a:r>
          </a:p>
          <a:p>
            <a:pPr lvl="1" algn="just"/>
            <a:r>
              <a:rPr lang="pt-PT" b="1" dirty="0" err="1">
                <a:solidFill>
                  <a:srgbClr val="FF0000"/>
                </a:solidFill>
              </a:rPr>
              <a:t>Deteção</a:t>
            </a:r>
            <a:r>
              <a:rPr lang="pt-PT" b="1" dirty="0">
                <a:solidFill>
                  <a:srgbClr val="FF0000"/>
                </a:solidFill>
              </a:rPr>
              <a:t>/prevenção de crimes graves</a:t>
            </a:r>
          </a:p>
          <a:p>
            <a:pPr lvl="1" algn="just"/>
            <a:r>
              <a:rPr lang="pt-PT" b="1" dirty="0">
                <a:solidFill>
                  <a:srgbClr val="FF0000"/>
                </a:solidFill>
              </a:rPr>
              <a:t>Acusação da </a:t>
            </a:r>
            <a:r>
              <a:rPr lang="pt-PT" b="1" dirty="0" err="1">
                <a:solidFill>
                  <a:srgbClr val="FF0000"/>
                </a:solidFill>
              </a:rPr>
              <a:t>infração</a:t>
            </a:r>
            <a:endParaRPr lang="pt-PT" b="1" dirty="0">
              <a:solidFill>
                <a:srgbClr val="FF0000"/>
              </a:solidFill>
            </a:endParaRPr>
          </a:p>
          <a:p>
            <a:pPr lvl="1" algn="just"/>
            <a:r>
              <a:rPr lang="pt-PT" b="1" dirty="0">
                <a:solidFill>
                  <a:srgbClr val="FF0000"/>
                </a:solidFill>
              </a:rPr>
              <a:t>Legislação doméstica</a:t>
            </a:r>
          </a:p>
          <a:p>
            <a:pPr lvl="1" algn="just"/>
            <a:r>
              <a:rPr lang="pt-PT" dirty="0"/>
              <a:t>Responder a </a:t>
            </a:r>
            <a:r>
              <a:rPr lang="pt-PT" b="1" dirty="0">
                <a:solidFill>
                  <a:srgbClr val="FF0000"/>
                </a:solidFill>
              </a:rPr>
              <a:t>pedido de assistência mútua </a:t>
            </a:r>
          </a:p>
          <a:p>
            <a:pPr lvl="1" algn="just"/>
            <a:endParaRPr lang="en-US" altLang="en-US" b="1" dirty="0">
              <a:solidFill>
                <a:srgbClr val="FF0000"/>
              </a:solidFill>
            </a:endParaRPr>
          </a:p>
          <a:p>
            <a:pPr algn="just"/>
            <a:r>
              <a:rPr lang="pt-PT" sz="2800" b="1" dirty="0">
                <a:solidFill>
                  <a:srgbClr val="FF0000"/>
                </a:solidFill>
              </a:rPr>
              <a:t>Devolução </a:t>
            </a:r>
            <a:r>
              <a:rPr lang="pt-PT" sz="2800" dirty="0"/>
              <a:t>ou </a:t>
            </a:r>
            <a:r>
              <a:rPr lang="pt-PT" sz="2800" b="1" dirty="0">
                <a:solidFill>
                  <a:srgbClr val="FF0000"/>
                </a:solidFill>
              </a:rPr>
              <a:t>destruição </a:t>
            </a:r>
            <a:r>
              <a:rPr lang="pt-PT" sz="2800" dirty="0"/>
              <a:t>de dados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pt-PT" sz="4000" b="1"/>
              <a:t>Parte Um</a:t>
            </a:r>
            <a:br>
              <a:rPr lang="pt-PT" sz="4000" b="1"/>
            </a:br>
            <a:r>
              <a:rPr lang="pt-PT" sz="4000" b="1"/>
              <a:t>Introdução</a:t>
            </a:r>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Utilização limitada de dados</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40</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Utilização pela autoridade legal de </a:t>
            </a:r>
            <a:r>
              <a:rPr lang="pt-PT" dirty="0" err="1"/>
              <a:t>Ostland</a:t>
            </a:r>
            <a:r>
              <a:rPr lang="pt-PT" dirty="0"/>
              <a:t> – limitado para transmitir à Autoridade Central de Atlantis e qualquer investigação local relacionada iniciada</a:t>
            </a:r>
          </a:p>
          <a:p>
            <a:pPr algn="just" eaLnBrk="1" hangingPunct="1"/>
            <a:endParaRPr lang="en-US" altLang="sr-Latn-RS" sz="3200" dirty="0"/>
          </a:p>
          <a:p>
            <a:pPr algn="just" eaLnBrk="1" hangingPunct="1"/>
            <a:r>
              <a:rPr lang="pt-PT" sz="3200" dirty="0"/>
              <a:t>Utilização pela </a:t>
            </a:r>
            <a:r>
              <a:rPr lang="pt-PT" dirty="0"/>
              <a:t>Autoridade Legal de Atlantis – limitado para utilização na ligação com a </a:t>
            </a:r>
            <a:r>
              <a:rPr lang="pt-PT" dirty="0" err="1"/>
              <a:t>infração</a:t>
            </a:r>
            <a:r>
              <a:rPr lang="pt-PT" dirty="0"/>
              <a:t> a ser investigada</a:t>
            </a:r>
          </a:p>
        </p:txBody>
      </p:sp>
    </p:spTree>
    <p:extLst>
      <p:ext uri="{BB962C8B-B14F-4D97-AF65-F5344CB8AC3E}">
        <p14:creationId xmlns:p14="http://schemas.microsoft.com/office/powerpoint/2010/main" val="570067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pt-PT" b="1"/>
              <a:t>Privacidade</a:t>
            </a:r>
          </a:p>
        </p:txBody>
      </p:sp>
      <p:sp>
        <p:nvSpPr>
          <p:cNvPr id="29699" name="Content Placeholder 2"/>
          <p:cNvSpPr>
            <a:spLocks noGrp="1"/>
          </p:cNvSpPr>
          <p:nvPr>
            <p:ph idx="1"/>
          </p:nvPr>
        </p:nvSpPr>
        <p:spPr>
          <a:xfrm>
            <a:off x="200025" y="1166018"/>
            <a:ext cx="6610350" cy="5190332"/>
          </a:xfrm>
        </p:spPr>
        <p:txBody>
          <a:bodyPr/>
          <a:lstStyle/>
          <a:p>
            <a:r>
              <a:rPr lang="pt-PT" sz="3000" dirty="0"/>
              <a:t>Alguns </a:t>
            </a:r>
            <a:r>
              <a:rPr lang="pt-PT" sz="3000" b="1" dirty="0">
                <a:solidFill>
                  <a:srgbClr val="FF0000"/>
                </a:solidFill>
              </a:rPr>
              <a:t>poderes processuais</a:t>
            </a:r>
            <a:r>
              <a:rPr lang="pt-PT" sz="3000" dirty="0"/>
              <a:t> são </a:t>
            </a:r>
            <a:r>
              <a:rPr lang="pt-PT" sz="3000" b="1" dirty="0">
                <a:solidFill>
                  <a:srgbClr val="FF0000"/>
                </a:solidFill>
              </a:rPr>
              <a:t>invasivos</a:t>
            </a:r>
            <a:r>
              <a:rPr lang="pt-PT" sz="3000" dirty="0"/>
              <a:t> em termos de privacidade</a:t>
            </a:r>
          </a:p>
          <a:p>
            <a:r>
              <a:rPr lang="pt-PT" sz="3000" dirty="0"/>
              <a:t>A Convenção de Budapeste reconhece que um </a:t>
            </a:r>
            <a:r>
              <a:rPr lang="pt-PT" sz="3000" b="1" dirty="0">
                <a:solidFill>
                  <a:srgbClr val="FF0000"/>
                </a:solidFill>
              </a:rPr>
              <a:t>equilíbrio</a:t>
            </a:r>
            <a:r>
              <a:rPr lang="pt-PT" sz="3000" dirty="0"/>
              <a:t> entre os </a:t>
            </a:r>
            <a:r>
              <a:rPr lang="pt-PT" sz="3000" b="1" dirty="0">
                <a:solidFill>
                  <a:srgbClr val="FF0000"/>
                </a:solidFill>
              </a:rPr>
              <a:t>interesses das forças policiais</a:t>
            </a:r>
            <a:r>
              <a:rPr lang="pt-PT" sz="3000" dirty="0"/>
              <a:t> e o </a:t>
            </a:r>
            <a:r>
              <a:rPr lang="pt-PT" sz="3000" b="1" dirty="0">
                <a:solidFill>
                  <a:srgbClr val="FF0000"/>
                </a:solidFill>
              </a:rPr>
              <a:t>direito relativo ao respeito pela privacidade</a:t>
            </a:r>
            <a:r>
              <a:rPr lang="pt-PT" sz="3000" dirty="0"/>
              <a:t> deve ser mantido.</a:t>
            </a:r>
          </a:p>
          <a:p>
            <a:r>
              <a:rPr lang="pt-PT" sz="3000" dirty="0"/>
              <a:t>Especifique as </a:t>
            </a:r>
            <a:r>
              <a:rPr lang="pt-PT" sz="3000" b="1" dirty="0">
                <a:solidFill>
                  <a:srgbClr val="FF0000"/>
                </a:solidFill>
              </a:rPr>
              <a:t>medidas</a:t>
            </a:r>
            <a:r>
              <a:rPr lang="pt-PT" sz="3000" dirty="0"/>
              <a:t> que serão utilizadas </a:t>
            </a:r>
            <a:r>
              <a:rPr lang="pt-PT" sz="3000" b="1" dirty="0">
                <a:solidFill>
                  <a:srgbClr val="FF0000"/>
                </a:solidFill>
              </a:rPr>
              <a:t>para reduzir a invasão de </a:t>
            </a:r>
            <a:r>
              <a:rPr lang="pt-PT" sz="3000" b="1" dirty="0" err="1">
                <a:solidFill>
                  <a:srgbClr val="FF0000"/>
                </a:solidFill>
              </a:rPr>
              <a:t>garantias</a:t>
            </a:r>
            <a:r>
              <a:rPr lang="pt-PT" sz="3000" dirty="0" err="1"/>
              <a:t>/privacidade</a:t>
            </a:r>
            <a:r>
              <a:rPr lang="pt-PT" sz="3000" dirty="0"/>
              <a:t>, como </a:t>
            </a:r>
            <a:r>
              <a:rPr lang="pt-PT" sz="3000" b="1" dirty="0">
                <a:solidFill>
                  <a:srgbClr val="FF0000"/>
                </a:solidFill>
              </a:rPr>
              <a:t>sistemas automatizados</a:t>
            </a:r>
          </a:p>
          <a:p>
            <a:pPr algn="just"/>
            <a:endParaRPr lang="en-US" altLang="en-US" sz="3000" dirty="0"/>
          </a:p>
          <a:p>
            <a:pPr algn="just"/>
            <a:endParaRPr lang="en-US" altLang="en-US" sz="3000"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29701" name="Picture 8" descr="Resultado da imagem para clipart de equilíbrio da privac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Resultado da imagem para clipart de invasão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sultado da imagem para clipart de intrusão">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Resultado da imagem para clipart de privacidade de espionagem da autoridade legal">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pt-PT" b="1"/>
              <a:t>Medidas de privacidade</a:t>
            </a:r>
          </a:p>
        </p:txBody>
      </p:sp>
      <p:sp>
        <p:nvSpPr>
          <p:cNvPr id="31747" name="Content Placeholder 2"/>
          <p:cNvSpPr>
            <a:spLocks noGrp="1"/>
          </p:cNvSpPr>
          <p:nvPr>
            <p:ph idx="1"/>
          </p:nvPr>
        </p:nvSpPr>
        <p:spPr>
          <a:xfrm>
            <a:off x="457200" y="1265238"/>
            <a:ext cx="6632575" cy="4525962"/>
          </a:xfrm>
        </p:spPr>
        <p:txBody>
          <a:bodyPr/>
          <a:lstStyle/>
          <a:p>
            <a:pPr algn="just"/>
            <a:r>
              <a:rPr lang="pt-PT" sz="3000" dirty="0"/>
              <a:t>As medidas podem incluir:</a:t>
            </a:r>
          </a:p>
          <a:p>
            <a:pPr lvl="1" algn="just"/>
            <a:r>
              <a:rPr lang="pt-PT" sz="3000" b="1" dirty="0">
                <a:solidFill>
                  <a:srgbClr val="FF0000"/>
                </a:solidFill>
              </a:rPr>
              <a:t>Limitar o acesso</a:t>
            </a:r>
            <a:r>
              <a:rPr lang="pt-PT" sz="3000" dirty="0"/>
              <a:t> a provas eletrónicas obtidas para </a:t>
            </a:r>
            <a:r>
              <a:rPr lang="pt-PT" sz="3000" b="1" dirty="0">
                <a:solidFill>
                  <a:srgbClr val="FF0000"/>
                </a:solidFill>
              </a:rPr>
              <a:t>pessoas, dados ou comunicações específicos</a:t>
            </a:r>
          </a:p>
          <a:p>
            <a:pPr lvl="1" algn="just"/>
            <a:r>
              <a:rPr lang="pt-PT" sz="3000" b="1" dirty="0" err="1">
                <a:solidFill>
                  <a:srgbClr val="FF0000"/>
                </a:solidFill>
              </a:rPr>
              <a:t>Devolver/destruir</a:t>
            </a:r>
            <a:r>
              <a:rPr lang="pt-PT" sz="3000" b="1" dirty="0">
                <a:solidFill>
                  <a:srgbClr val="FF0000"/>
                </a:solidFill>
              </a:rPr>
              <a:t> cópias</a:t>
            </a:r>
            <a:r>
              <a:rPr lang="pt-PT" sz="3000" dirty="0"/>
              <a:t> de provas eletrónicas que, após serem obtidas, são consideradas irrelevantes para a investigação</a:t>
            </a:r>
          </a:p>
          <a:p>
            <a:pPr lvl="1" algn="just"/>
            <a:r>
              <a:rPr lang="pt-PT" sz="3000" b="1" dirty="0">
                <a:solidFill>
                  <a:srgbClr val="FF0000"/>
                </a:solidFill>
              </a:rPr>
              <a:t>Informações a terceiros</a:t>
            </a:r>
            <a:r>
              <a:rPr lang="pt-PT" sz="3000" dirty="0">
                <a:solidFill>
                  <a:srgbClr val="FF0000"/>
                </a:solidFill>
              </a:rPr>
              <a:t> </a:t>
            </a:r>
            <a:r>
              <a:rPr lang="pt-PT" sz="3000" dirty="0"/>
              <a:t>(somente quando apropriado)</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42</a:t>
            </a:fld>
            <a:endParaRPr lang="en-US" altLang="en-US">
              <a:solidFill>
                <a:srgbClr val="898989"/>
              </a:solidFill>
              <a:latin typeface="Calibri" panose="020F0502020204030204" pitchFamily="34" charset="0"/>
            </a:endParaRPr>
          </a:p>
        </p:txBody>
      </p:sp>
      <p:pic>
        <p:nvPicPr>
          <p:cNvPr id="31749" name="Picture 6" descr="Resultado da imagem para clipart restrito de acesso"/>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Resultado da imagem para clipart de destruição de cópias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Garantias de privacidade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43</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603513"/>
            <a:ext cx="8229600" cy="40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Dados a serem recolhidos limitados ao número da conta bancária 23568974 </a:t>
            </a:r>
          </a:p>
          <a:p>
            <a:pPr algn="just" eaLnBrk="1" hangingPunct="1"/>
            <a:endParaRPr lang="en-US" altLang="sr-Latn-RS" dirty="0"/>
          </a:p>
          <a:p>
            <a:pPr algn="just" eaLnBrk="1" hangingPunct="1"/>
            <a:r>
              <a:rPr lang="pt-PT" dirty="0"/>
              <a:t>Acesso limitado a dados informáticos relacionados com subscritores e </a:t>
            </a:r>
            <a:r>
              <a:rPr lang="pt-PT" dirty="0" err="1"/>
              <a:t>transações</a:t>
            </a:r>
            <a:endParaRPr lang="pt-PT" dirty="0"/>
          </a:p>
        </p:txBody>
      </p:sp>
    </p:spTree>
    <p:extLst>
      <p:ext uri="{BB962C8B-B14F-4D97-AF65-F5344CB8AC3E}">
        <p14:creationId xmlns:p14="http://schemas.microsoft.com/office/powerpoint/2010/main" val="34108740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pt-PT" b="1"/>
              <a:t>Teste de Proporcionalidade</a:t>
            </a:r>
          </a:p>
        </p:txBody>
      </p:sp>
      <p:sp>
        <p:nvSpPr>
          <p:cNvPr id="33795" name="Content Placeholder 2"/>
          <p:cNvSpPr>
            <a:spLocks noGrp="1"/>
          </p:cNvSpPr>
          <p:nvPr>
            <p:ph idx="1"/>
          </p:nvPr>
        </p:nvSpPr>
        <p:spPr>
          <a:xfrm>
            <a:off x="457200" y="1543533"/>
            <a:ext cx="6680579" cy="4525962"/>
          </a:xfrm>
        </p:spPr>
        <p:txBody>
          <a:bodyPr/>
          <a:lstStyle/>
          <a:p>
            <a:pPr algn="just"/>
            <a:r>
              <a:rPr lang="pt-PT" sz="2800" dirty="0"/>
              <a:t>O efeito da medida aplicada deve ser proporcional ao que se pretende alcançar com a medida</a:t>
            </a:r>
          </a:p>
          <a:p>
            <a:pPr algn="just"/>
            <a:r>
              <a:rPr lang="pt-PT" sz="2800" dirty="0"/>
              <a:t>Como exemplos, considere se:</a:t>
            </a:r>
          </a:p>
          <a:p>
            <a:pPr marL="857250" lvl="1" indent="-457200" algn="just">
              <a:defRPr/>
            </a:pPr>
            <a:r>
              <a:rPr lang="pt-PT" sz="2400" b="1" dirty="0">
                <a:solidFill>
                  <a:srgbClr val="FF0000"/>
                </a:solidFill>
                <a:cs typeface="Arial" panose="020B0604020202020204" pitchFamily="34" charset="0"/>
              </a:rPr>
              <a:t>O impacto </a:t>
            </a:r>
            <a:r>
              <a:rPr lang="pt-PT" sz="2400" dirty="0">
                <a:solidFill>
                  <a:srgbClr val="FF0000"/>
                </a:solidFill>
              </a:rPr>
              <a:t>da apreensão dos seus sistemas informáticos </a:t>
            </a:r>
            <a:r>
              <a:rPr lang="pt-PT" sz="2400" b="1" dirty="0">
                <a:solidFill>
                  <a:srgbClr val="FF0000"/>
                </a:solidFill>
                <a:cs typeface="Arial" panose="020B0604020202020204" pitchFamily="34" charset="0"/>
              </a:rPr>
              <a:t>sobre os negócios</a:t>
            </a:r>
            <a:r>
              <a:rPr lang="pt-PT" sz="2400" dirty="0"/>
              <a:t> é </a:t>
            </a:r>
            <a:r>
              <a:rPr lang="pt-PT" sz="2400" b="1" dirty="0">
                <a:solidFill>
                  <a:srgbClr val="FF0000"/>
                </a:solidFill>
                <a:cs typeface="Arial" panose="020B0604020202020204" pitchFamily="34" charset="0"/>
              </a:rPr>
              <a:t>superado pelas provas incriminatórias</a:t>
            </a:r>
            <a:r>
              <a:rPr lang="pt-PT" sz="2400" dirty="0"/>
              <a:t> nele armazenadas.</a:t>
            </a:r>
          </a:p>
          <a:p>
            <a:pPr lvl="1" algn="just"/>
            <a:r>
              <a:rPr lang="pt-PT" sz="2400" b="1" dirty="0">
                <a:solidFill>
                  <a:srgbClr val="FF0000"/>
                </a:solidFill>
              </a:rPr>
              <a:t>A intromissão de interceptar a comunicação privada especificada</a:t>
            </a:r>
            <a:r>
              <a:rPr lang="pt-PT" sz="2400" dirty="0"/>
              <a:t> pode ajudar a </a:t>
            </a:r>
            <a:r>
              <a:rPr lang="pt-PT" sz="2400" b="1" dirty="0">
                <a:solidFill>
                  <a:srgbClr val="FF0000"/>
                </a:solidFill>
              </a:rPr>
              <a:t>impedir a prática de crime grave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44</a:t>
            </a:fld>
            <a:endParaRPr lang="en-US" altLang="en-US">
              <a:solidFill>
                <a:srgbClr val="898989"/>
              </a:solidFill>
              <a:latin typeface="Calibri" panose="020F0502020204030204" pitchFamily="34" charset="0"/>
            </a:endParaRPr>
          </a:p>
        </p:txBody>
      </p:sp>
      <p:pic>
        <p:nvPicPr>
          <p:cNvPr id="33797" name="Picture 8" descr="Resultado da imagem para clipart de proporcional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dirty="0"/>
              <a:t>Estudos de caso: Peso dos factores de proporcionalidade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45</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417638"/>
            <a:ext cx="8229600" cy="49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sz="2800" dirty="0"/>
          </a:p>
          <a:p>
            <a:pPr algn="just" eaLnBrk="1" hangingPunct="1"/>
            <a:r>
              <a:rPr lang="pt-PT" sz="2800" dirty="0"/>
              <a:t>Valor adicionado à investigação contra o impacto na Agência </a:t>
            </a:r>
            <a:r>
              <a:rPr lang="pt-PT" sz="2800" dirty="0" err="1"/>
              <a:t>Ostland</a:t>
            </a:r>
            <a:endParaRPr lang="pt-PT" sz="2800" dirty="0"/>
          </a:p>
          <a:p>
            <a:pPr lvl="1" algn="just" eaLnBrk="1" hangingPunct="1"/>
            <a:r>
              <a:rPr lang="pt-PT" sz="2400" dirty="0"/>
              <a:t>Tempo de inatividade limitado do servidor da Agência </a:t>
            </a:r>
            <a:r>
              <a:rPr lang="pt-PT" sz="2400" dirty="0" err="1"/>
              <a:t>Ostland</a:t>
            </a:r>
            <a:endParaRPr lang="pt-PT" sz="2400" dirty="0"/>
          </a:p>
          <a:p>
            <a:pPr lvl="1" algn="just" eaLnBrk="1" hangingPunct="1"/>
            <a:r>
              <a:rPr lang="pt-PT" sz="2400" dirty="0"/>
              <a:t>Tempo de inatividade a limitar fora do horário comercial normal</a:t>
            </a:r>
          </a:p>
          <a:p>
            <a:pPr lvl="1" algn="just" eaLnBrk="1" hangingPunct="1"/>
            <a:r>
              <a:rPr lang="pt-PT" sz="2400" dirty="0"/>
              <a:t>Tentativa total de isolar dados relacionados com a conta bancária de destino</a:t>
            </a:r>
          </a:p>
          <a:p>
            <a:pPr lvl="1" algn="just" eaLnBrk="1" hangingPunct="1"/>
            <a:r>
              <a:rPr lang="pt-PT" sz="2400" dirty="0"/>
              <a:t>A Agência </a:t>
            </a:r>
            <a:r>
              <a:rPr lang="pt-PT" sz="2400" dirty="0" err="1"/>
              <a:t>Ostland</a:t>
            </a:r>
            <a:r>
              <a:rPr lang="pt-PT" sz="2400" dirty="0"/>
              <a:t> possui apenas provas que permitem a identificação de titulares de contas bancárias e transações bancárias</a:t>
            </a:r>
          </a:p>
        </p:txBody>
      </p:sp>
    </p:spTree>
    <p:extLst>
      <p:ext uri="{BB962C8B-B14F-4D97-AF65-F5344CB8AC3E}">
        <p14:creationId xmlns:p14="http://schemas.microsoft.com/office/powerpoint/2010/main" val="7482252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pt-PT" b="1"/>
              <a:t>Privilégio</a:t>
            </a:r>
          </a:p>
        </p:txBody>
      </p:sp>
      <p:sp>
        <p:nvSpPr>
          <p:cNvPr id="34819" name="Content Placeholder 2"/>
          <p:cNvSpPr>
            <a:spLocks noGrp="1"/>
          </p:cNvSpPr>
          <p:nvPr>
            <p:ph idx="1"/>
          </p:nvPr>
        </p:nvSpPr>
        <p:spPr>
          <a:xfrm>
            <a:off x="457200" y="1265238"/>
            <a:ext cx="7828384" cy="4525962"/>
          </a:xfrm>
        </p:spPr>
        <p:txBody>
          <a:bodyPr/>
          <a:lstStyle/>
          <a:p>
            <a:pPr algn="just"/>
            <a:r>
              <a:rPr lang="pt-PT" sz="2800" dirty="0"/>
              <a:t>Os dados informáticos solicitados podem </a:t>
            </a:r>
            <a:r>
              <a:rPr lang="pt-PT" sz="2800" dirty="0" err="1"/>
              <a:t>afetar</a:t>
            </a:r>
            <a:r>
              <a:rPr lang="pt-PT" sz="2800" dirty="0"/>
              <a:t> qualquer privilégio </a:t>
            </a:r>
            <a:r>
              <a:rPr lang="pt-PT" sz="2800" b="1" dirty="0">
                <a:solidFill>
                  <a:srgbClr val="FF0000"/>
                </a:solidFill>
              </a:rPr>
              <a:t>religioso</a:t>
            </a:r>
            <a:r>
              <a:rPr lang="pt-PT" sz="2800" dirty="0"/>
              <a:t>, </a:t>
            </a:r>
            <a:r>
              <a:rPr lang="pt-PT" sz="2800" b="1" dirty="0">
                <a:solidFill>
                  <a:srgbClr val="FF0000"/>
                </a:solidFill>
              </a:rPr>
              <a:t>médico</a:t>
            </a:r>
            <a:r>
              <a:rPr lang="pt-PT" sz="2800" dirty="0">
                <a:solidFill>
                  <a:srgbClr val="FF0000"/>
                </a:solidFill>
              </a:rPr>
              <a:t> </a:t>
            </a:r>
            <a:r>
              <a:rPr lang="pt-PT" sz="2800" dirty="0"/>
              <a:t>ou </a:t>
            </a:r>
            <a:r>
              <a:rPr lang="pt-PT" sz="2800" b="1" dirty="0">
                <a:solidFill>
                  <a:srgbClr val="FF0000"/>
                </a:solidFill>
              </a:rPr>
              <a:t>confidencialidade</a:t>
            </a:r>
            <a:r>
              <a:rPr lang="pt-PT" sz="2800" dirty="0">
                <a:solidFill>
                  <a:srgbClr val="FF0000"/>
                </a:solidFill>
              </a:rPr>
              <a:t> </a:t>
            </a:r>
            <a:r>
              <a:rPr lang="pt-PT" sz="2800" b="1" dirty="0">
                <a:solidFill>
                  <a:srgbClr val="FF0000"/>
                </a:solidFill>
              </a:rPr>
              <a:t>jornalística</a:t>
            </a:r>
            <a:r>
              <a:rPr lang="pt-PT" sz="2800" dirty="0">
                <a:solidFill>
                  <a:srgbClr val="FF0000"/>
                </a:solidFill>
              </a:rPr>
              <a:t> </a:t>
            </a:r>
            <a:r>
              <a:rPr lang="pt-PT" sz="2800" dirty="0"/>
              <a:t>ou </a:t>
            </a:r>
            <a:r>
              <a:rPr lang="pt-PT" sz="2800" b="1" dirty="0">
                <a:solidFill>
                  <a:srgbClr val="FF0000"/>
                </a:solidFill>
              </a:rPr>
              <a:t>legal</a:t>
            </a:r>
            <a:r>
              <a:rPr lang="pt-PT" sz="2800" dirty="0">
                <a:solidFill>
                  <a:srgbClr val="FF0000"/>
                </a:solidFill>
              </a:rPr>
              <a:t> </a:t>
            </a:r>
            <a:r>
              <a:rPr lang="pt-PT" sz="2800" b="1" dirty="0">
                <a:solidFill>
                  <a:srgbClr val="FF0000"/>
                </a:solidFill>
              </a:rPr>
              <a:t>ao abrigo da legislação nacional</a:t>
            </a:r>
          </a:p>
          <a:p>
            <a:pPr algn="just"/>
            <a:endParaRPr lang="en-US" altLang="en-US" sz="2800" b="1" dirty="0">
              <a:solidFill>
                <a:srgbClr val="FF0000"/>
              </a:solidFill>
            </a:endParaRPr>
          </a:p>
          <a:p>
            <a:pPr algn="just"/>
            <a:r>
              <a:rPr lang="pt-PT" sz="2800" dirty="0"/>
              <a:t>Devem ser estabelecidos mais motivos para procurar o acesso a tais dados</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4821" name="Picture 6" descr="Resultado da imagem para clipart de privilégio leg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498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autoridade competente deve estar ciente da necessidade de garantir a confidencialidade </a:t>
            </a:r>
          </a:p>
          <a:p>
            <a:pPr algn="just" eaLnBrk="1" hangingPunct="1"/>
            <a:endParaRPr lang="en-GB" altLang="sr-Latn-RS" sz="2800" dirty="0"/>
          </a:p>
          <a:p>
            <a:pPr algn="just" eaLnBrk="1" hangingPunct="1"/>
            <a:r>
              <a:rPr lang="pt-PT" sz="2800" dirty="0"/>
              <a:t>Não garantir a confidencialidade pode frustrar uma investigação criminal</a:t>
            </a:r>
          </a:p>
          <a:p>
            <a:pPr algn="just" eaLnBrk="1" hangingPunct="1"/>
            <a:endParaRPr lang="en-GB" altLang="sr-Latn-RS" sz="2800" dirty="0"/>
          </a:p>
          <a:p>
            <a:pPr algn="just" eaLnBrk="1" hangingPunct="1"/>
            <a:r>
              <a:rPr lang="pt-PT" sz="2800" dirty="0"/>
              <a:t>No caso de requerimentos por escrito, o requerimento deve indicar se o pedido, a audiência e/ou o pedido devem ser mantidos confidenciais</a:t>
            </a:r>
          </a:p>
          <a:p>
            <a:pPr algn="just" eaLnBrk="1" hangingPunct="1"/>
            <a:endParaRPr lang="en-GB" altLang="sr-Latn-RS" sz="28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404813" y="985837"/>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pt-PT" b="1"/>
              <a:t>Confidencialidade</a:t>
            </a:r>
          </a:p>
        </p:txBody>
      </p:sp>
      <p:pic>
        <p:nvPicPr>
          <p:cNvPr id="31749" name="Picture 10" descr="Resultado da imagem para clipart de confidencialidade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3000"/>
              <a:t>A Convenção de Budapeste exige confidencialidade no que diz respeito à realização de certos procedimentos: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pt-PT" b="1"/>
              <a:t>Confidencialidade</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643270"/>
            <a:ext cx="7965026" cy="5154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Pedido e autorização para ser mantido confidencial, em particular do titular da conta bancária "United </a:t>
            </a:r>
            <a:r>
              <a:rPr lang="pt-PT" sz="2800" dirty="0" err="1"/>
              <a:t>Bank</a:t>
            </a:r>
            <a:r>
              <a:rPr lang="pt-PT" sz="2800" dirty="0"/>
              <a:t> </a:t>
            </a:r>
            <a:r>
              <a:rPr lang="pt-PT" sz="2800" dirty="0" err="1"/>
              <a:t>Printing</a:t>
            </a:r>
            <a:r>
              <a:rPr lang="pt-PT" sz="2800" dirty="0"/>
              <a:t> </a:t>
            </a:r>
            <a:r>
              <a:rPr lang="pt-PT" sz="2800" dirty="0" err="1"/>
              <a:t>Ostland</a:t>
            </a:r>
            <a:r>
              <a:rPr lang="pt-PT" sz="2800" dirty="0"/>
              <a:t>"</a:t>
            </a:r>
          </a:p>
          <a:p>
            <a:pPr algn="just" eaLnBrk="1" hangingPunct="1"/>
            <a:endParaRPr lang="en-US" altLang="sr-Latn-RS" sz="2800" dirty="0"/>
          </a:p>
          <a:p>
            <a:pPr algn="just" eaLnBrk="1" hangingPunct="1"/>
            <a:r>
              <a:rPr lang="pt-PT" sz="2800" dirty="0"/>
              <a:t>A notificação do titular da conta pode resultar na dissipação do processo criminoso</a:t>
            </a:r>
          </a:p>
          <a:p>
            <a:pPr algn="just" eaLnBrk="1" hangingPunct="1"/>
            <a:endParaRPr lang="en-US" altLang="sr-Latn-RS" sz="2800" dirty="0"/>
          </a:p>
          <a:p>
            <a:pPr algn="just" eaLnBrk="1" hangingPunct="1"/>
            <a:r>
              <a:rPr lang="pt-PT" sz="2800" dirty="0"/>
              <a:t>Nenhum aviso de ordem para qualquer pessoa, exceto o </a:t>
            </a:r>
            <a:r>
              <a:rPr lang="pt-PT" sz="2800" dirty="0" err="1"/>
              <a:t>Diretor</a:t>
            </a:r>
            <a:r>
              <a:rPr lang="pt-PT" sz="2800" dirty="0"/>
              <a:t> Técnico da Agência </a:t>
            </a:r>
            <a:r>
              <a:rPr lang="pt-PT" sz="2800" dirty="0" err="1"/>
              <a:t>Ostland</a:t>
            </a:r>
            <a:r>
              <a:rPr lang="pt-PT" sz="2800" dirty="0"/>
              <a:t> com condição de confidencialidade </a:t>
            </a:r>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pt-PT" b="1"/>
              <a:t>Estudos de caso: Confidencialidade</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2D211980-9FA5-431A-9663-036BE97F103A}"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r>
              <a:rPr lang="en-US" altLang="pt-PT" b="1">
                <a:solidFill>
                  <a:srgbClr val="000000"/>
                </a:solidFill>
              </a:rPr>
              <a:t>Poderes Processuais.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r>
              <a:rPr lang="pt-PT" altLang="pt-PT" sz="2800" dirty="0">
                <a:solidFill>
                  <a:srgbClr val="000000"/>
                </a:solidFill>
              </a:rPr>
              <a:t>Poder processual sob a Convenção de Budapeste</a:t>
            </a:r>
          </a:p>
          <a:p>
            <a:pPr lvl="1" algn="just">
              <a:buFont typeface="Arial" charset="0"/>
              <a:buChar char="•"/>
            </a:pPr>
            <a:r>
              <a:rPr lang="en-US" altLang="pt-PT" b="1" dirty="0" err="1">
                <a:solidFill>
                  <a:srgbClr val="FF0000"/>
                </a:solidFill>
              </a:rPr>
              <a:t>Conservação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de dados </a:t>
            </a:r>
            <a:r>
              <a:rPr lang="en-US" altLang="pt-PT" b="1" dirty="0" err="1">
                <a:solidFill>
                  <a:srgbClr val="FF0000"/>
                </a:solidFill>
              </a:rPr>
              <a:t>informáticos</a:t>
            </a:r>
            <a:r>
              <a:rPr lang="en-US" altLang="pt-PT" b="1" dirty="0">
                <a:solidFill>
                  <a:srgbClr val="FF0000"/>
                </a:solidFill>
              </a:rPr>
              <a:t> </a:t>
            </a:r>
            <a:r>
              <a:rPr lang="en-US" altLang="pt-PT" b="1" dirty="0" err="1">
                <a:solidFill>
                  <a:srgbClr val="FF0000"/>
                </a:solidFill>
              </a:rPr>
              <a:t>armazenados</a:t>
            </a:r>
            <a:endParaRPr lang="en-US" altLang="pt-PT" b="1" dirty="0">
              <a:solidFill>
                <a:srgbClr val="FF0000"/>
              </a:solidFill>
            </a:endParaRPr>
          </a:p>
          <a:p>
            <a:pPr lvl="1" algn="just">
              <a:buFont typeface="Arial" charset="0"/>
              <a:buChar char="•"/>
            </a:pPr>
            <a:r>
              <a:rPr lang="en-US" altLang="pt-PT" b="1" dirty="0" err="1">
                <a:solidFill>
                  <a:srgbClr val="FF0000"/>
                </a:solidFill>
              </a:rPr>
              <a:t>Conservção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e </a:t>
            </a:r>
            <a:r>
              <a:rPr lang="en-US" altLang="pt-PT" b="1" dirty="0" err="1">
                <a:solidFill>
                  <a:srgbClr val="FF0000"/>
                </a:solidFill>
              </a:rPr>
              <a:t>divulgação</a:t>
            </a:r>
            <a:r>
              <a:rPr lang="en-US" altLang="pt-PT" b="1" dirty="0">
                <a:solidFill>
                  <a:srgbClr val="FF0000"/>
                </a:solidFill>
              </a:rPr>
              <a:t> </a:t>
            </a:r>
            <a:r>
              <a:rPr lang="en-US" altLang="pt-PT" b="1" dirty="0" err="1">
                <a:solidFill>
                  <a:srgbClr val="FF0000"/>
                </a:solidFill>
              </a:rPr>
              <a:t>parcial</a:t>
            </a:r>
            <a:r>
              <a:rPr lang="en-US" altLang="pt-PT" b="1" dirty="0">
                <a:solidFill>
                  <a:srgbClr val="FF0000"/>
                </a:solidFill>
              </a:rPr>
              <a:t> de dados de </a:t>
            </a:r>
            <a:r>
              <a:rPr lang="en-US" altLang="pt-PT" b="1" dirty="0" err="1">
                <a:solidFill>
                  <a:srgbClr val="FF0000"/>
                </a:solidFill>
              </a:rPr>
              <a:t>tráfego</a:t>
            </a:r>
            <a:r>
              <a:rPr lang="en-US" altLang="pt-PT" b="1" dirty="0">
                <a:solidFill>
                  <a:srgbClr val="FF0000"/>
                </a:solidFill>
              </a:rPr>
              <a:t> </a:t>
            </a:r>
          </a:p>
          <a:p>
            <a:pPr lvl="1" algn="just">
              <a:buFont typeface="Arial" charset="0"/>
              <a:buChar char="•"/>
            </a:pPr>
            <a:r>
              <a:rPr lang="en-US" altLang="pt-PT" b="1" dirty="0" err="1">
                <a:solidFill>
                  <a:srgbClr val="FF0000"/>
                </a:solidFill>
              </a:rPr>
              <a:t>Injunção</a:t>
            </a:r>
            <a:r>
              <a:rPr lang="en-US" altLang="pt-PT" b="1" dirty="0">
                <a:solidFill>
                  <a:srgbClr val="FF0000"/>
                </a:solidFill>
              </a:rPr>
              <a:t> de </a:t>
            </a:r>
            <a:r>
              <a:rPr lang="en-US" altLang="pt-PT" b="1" dirty="0" err="1">
                <a:solidFill>
                  <a:srgbClr val="FF0000"/>
                </a:solidFill>
              </a:rPr>
              <a:t>comunicar</a:t>
            </a:r>
            <a:endParaRPr lang="en-US" altLang="pt-PT" b="1" dirty="0">
              <a:solidFill>
                <a:srgbClr val="FF0000"/>
              </a:solidFill>
            </a:endParaRPr>
          </a:p>
          <a:p>
            <a:pPr lvl="1" algn="just">
              <a:buFont typeface="Arial" charset="0"/>
              <a:buChar char="•"/>
            </a:pPr>
            <a:r>
              <a:rPr lang="en-US" altLang="pt-PT" b="1" dirty="0" err="1">
                <a:solidFill>
                  <a:srgbClr val="FF0000"/>
                </a:solidFill>
              </a:rPr>
              <a:t>Busca</a:t>
            </a:r>
            <a:r>
              <a:rPr lang="en-US" altLang="pt-PT" b="1" dirty="0">
                <a:solidFill>
                  <a:srgbClr val="FF0000"/>
                </a:solidFill>
              </a:rPr>
              <a:t> e </a:t>
            </a:r>
            <a:r>
              <a:rPr lang="en-US" altLang="pt-PT" b="1" dirty="0" err="1">
                <a:solidFill>
                  <a:srgbClr val="FF0000"/>
                </a:solidFill>
              </a:rPr>
              <a:t>apreensão</a:t>
            </a:r>
            <a:endParaRPr lang="en-US" altLang="pt-PT" b="1" dirty="0">
              <a:solidFill>
                <a:srgbClr val="FF0000"/>
              </a:solidFill>
            </a:endParaRPr>
          </a:p>
          <a:p>
            <a:pPr lvl="1" algn="just">
              <a:buFont typeface="Arial" charset="0"/>
              <a:buChar char="•"/>
            </a:pPr>
            <a:r>
              <a:rPr lang="en-US" altLang="pt-PT" b="1" dirty="0" err="1">
                <a:solidFill>
                  <a:srgbClr val="FF0000"/>
                </a:solidFill>
              </a:rPr>
              <a:t>Recolha</a:t>
            </a:r>
            <a:r>
              <a:rPr lang="en-US" altLang="pt-PT" b="1" dirty="0">
                <a:solidFill>
                  <a:srgbClr val="FF0000"/>
                </a:solidFill>
              </a:rPr>
              <a:t> </a:t>
            </a:r>
            <a:r>
              <a:rPr lang="en-US" altLang="pt-PT" b="1" dirty="0" err="1">
                <a:solidFill>
                  <a:srgbClr val="FF0000"/>
                </a:solidFill>
              </a:rPr>
              <a:t>em</a:t>
            </a:r>
            <a:r>
              <a:rPr lang="en-US" altLang="pt-PT" b="1" dirty="0">
                <a:solidFill>
                  <a:srgbClr val="FF0000"/>
                </a:solidFill>
              </a:rPr>
              <a:t> tempo real de dados de </a:t>
            </a:r>
            <a:r>
              <a:rPr lang="en-US" altLang="pt-PT" b="1" dirty="0" err="1">
                <a:solidFill>
                  <a:srgbClr val="FF0000"/>
                </a:solidFill>
              </a:rPr>
              <a:t>tráfego</a:t>
            </a:r>
            <a:endParaRPr lang="en-US" altLang="pt-PT" b="1" dirty="0">
              <a:solidFill>
                <a:srgbClr val="FF0000"/>
              </a:solidFill>
            </a:endParaRPr>
          </a:p>
          <a:p>
            <a:pPr lvl="1" algn="just">
              <a:buFont typeface="Arial" charset="0"/>
              <a:buChar char="•"/>
            </a:pPr>
            <a:r>
              <a:rPr lang="en-US" altLang="pt-PT" b="1" dirty="0" err="1">
                <a:solidFill>
                  <a:srgbClr val="FF0000"/>
                </a:solidFill>
              </a:rPr>
              <a:t>Interceção</a:t>
            </a:r>
            <a:r>
              <a:rPr lang="en-US" altLang="pt-PT" b="1" dirty="0">
                <a:solidFill>
                  <a:srgbClr val="FF0000"/>
                </a:solidFill>
              </a:rPr>
              <a:t> de dados de </a:t>
            </a:r>
            <a:r>
              <a:rPr lang="en-US" altLang="pt-PT" b="1" dirty="0" err="1">
                <a:solidFill>
                  <a:srgbClr val="FF0000"/>
                </a:solidFill>
              </a:rPr>
              <a:t>conteúdo</a:t>
            </a:r>
            <a:endParaRPr lang="en-US" altLang="pt-PT" b="1" dirty="0">
              <a:solidFill>
                <a:srgbClr val="FF0000"/>
              </a:solidFill>
            </a:endParaRPr>
          </a:p>
        </p:txBody>
      </p:sp>
    </p:spTree>
    <p:extLst>
      <p:ext uri="{BB962C8B-B14F-4D97-AF65-F5344CB8AC3E}">
        <p14:creationId xmlns:p14="http://schemas.microsoft.com/office/powerpoint/2010/main" val="29083876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pt-PT" sz="4000" b="1"/>
              <a:t>Parte Quatro</a:t>
            </a:r>
            <a:br>
              <a:rPr lang="pt-PT" sz="4000" b="1"/>
            </a:br>
            <a:r>
              <a:rPr lang="pt-PT" sz="4000" b="1">
                <a:solidFill>
                  <a:srgbClr val="FF0000"/>
                </a:solidFill>
              </a:rPr>
              <a:t>Por que</a:t>
            </a:r>
            <a:r>
              <a:rPr lang="pt-PT" sz="4000" b="1">
                <a:solidFill>
                  <a:srgbClr val="000000"/>
                </a:solidFill>
              </a:rPr>
              <a:t> são os poderes processuais necessários?</a:t>
            </a:r>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50</a:t>
            </a:fld>
            <a:endParaRPr lang="en-US" altLang="fr-FR">
              <a:solidFill>
                <a:srgbClr val="898989"/>
              </a:solidFill>
              <a:latin typeface="Calibri" panose="020F050202020403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pt-PT" b="1"/>
              <a:t>Motivos</a:t>
            </a:r>
          </a:p>
        </p:txBody>
      </p:sp>
      <p:sp>
        <p:nvSpPr>
          <p:cNvPr id="38915" name="Content Placeholder 2"/>
          <p:cNvSpPr>
            <a:spLocks noGrp="1"/>
          </p:cNvSpPr>
          <p:nvPr>
            <p:ph idx="1"/>
          </p:nvPr>
        </p:nvSpPr>
        <p:spPr>
          <a:xfrm>
            <a:off x="457200" y="1406525"/>
            <a:ext cx="8229600" cy="4949825"/>
          </a:xfrm>
        </p:spPr>
        <p:txBody>
          <a:bodyPr/>
          <a:lstStyle/>
          <a:p>
            <a:pPr algn="just"/>
            <a:r>
              <a:rPr lang="pt-PT" sz="2800" dirty="0"/>
              <a:t>As medidas de investigação devem </a:t>
            </a:r>
            <a:r>
              <a:rPr lang="pt-PT" sz="2800" b="1" dirty="0">
                <a:solidFill>
                  <a:srgbClr val="FF0000"/>
                </a:solidFill>
              </a:rPr>
              <a:t>basear-se em motivos que </a:t>
            </a:r>
            <a:r>
              <a:rPr lang="pt-PT" sz="2800" dirty="0"/>
              <a:t>justifiquem a aplicação de tais medidas.</a:t>
            </a:r>
          </a:p>
          <a:p>
            <a:pPr algn="just"/>
            <a:endParaRPr lang="en-US" altLang="en-US" sz="2800" dirty="0"/>
          </a:p>
          <a:p>
            <a:pPr algn="just"/>
            <a:r>
              <a:rPr lang="pt-PT" sz="2800" dirty="0"/>
              <a:t>"a Convenção exige especificamente que tais condições e garantias incluam... </a:t>
            </a:r>
            <a:r>
              <a:rPr lang="pt-PT" sz="2800" b="1" dirty="0">
                <a:solidFill>
                  <a:srgbClr val="FF0000"/>
                </a:solidFill>
              </a:rPr>
              <a:t>motivos que justifiquem a aplicação de poder ou procedimento</a:t>
            </a:r>
            <a:r>
              <a:rPr lang="pt-PT" sz="2800" dirty="0"/>
              <a:t>" - Nota Explicativa</a:t>
            </a:r>
          </a:p>
          <a:p>
            <a:pPr algn="just"/>
            <a:endParaRPr lang="en-US" altLang="en-US" sz="2800" dirty="0"/>
          </a:p>
          <a:p>
            <a:pPr algn="just"/>
            <a:r>
              <a:rPr lang="pt-PT" sz="2800" dirty="0"/>
              <a:t>Motivos explicam o </a:t>
            </a:r>
            <a:r>
              <a:rPr lang="pt-PT" sz="2800" b="1" dirty="0">
                <a:solidFill>
                  <a:srgbClr val="FF0000"/>
                </a:solidFill>
              </a:rPr>
              <a:t>porquê</a:t>
            </a:r>
            <a:r>
              <a:rPr lang="pt-PT" sz="2800" dirty="0"/>
              <a:t> da medida de investigação ser </a:t>
            </a:r>
            <a:r>
              <a:rPr lang="pt-PT" sz="2800" b="1" dirty="0">
                <a:solidFill>
                  <a:srgbClr val="FF0000"/>
                </a:solidFill>
              </a:rPr>
              <a:t>necessária</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51</a:t>
            </a:fld>
            <a:endParaRPr lang="en-US" altLang="en-US">
              <a:solidFill>
                <a:srgbClr val="898989"/>
              </a:solidFill>
              <a:latin typeface="Calibri" panose="020F050202020403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pt-PT" b="1"/>
              <a:t>Motivos</a:t>
            </a:r>
          </a:p>
        </p:txBody>
      </p:sp>
      <p:sp>
        <p:nvSpPr>
          <p:cNvPr id="39939" name="Content Placeholder 2"/>
          <p:cNvSpPr>
            <a:spLocks noGrp="1"/>
          </p:cNvSpPr>
          <p:nvPr>
            <p:ph idx="1"/>
          </p:nvPr>
        </p:nvSpPr>
        <p:spPr>
          <a:xfrm>
            <a:off x="457200" y="1406525"/>
            <a:ext cx="8229600" cy="4949825"/>
          </a:xfrm>
        </p:spPr>
        <p:txBody>
          <a:bodyPr/>
          <a:lstStyle/>
          <a:p>
            <a:pPr algn="just"/>
            <a:r>
              <a:rPr lang="pt-PT" dirty="0"/>
              <a:t>Motivos dependem de:</a:t>
            </a:r>
          </a:p>
          <a:p>
            <a:pPr lvl="1" algn="just"/>
            <a:r>
              <a:rPr lang="pt-PT" sz="3200" dirty="0"/>
              <a:t>Factos do caso</a:t>
            </a:r>
          </a:p>
          <a:p>
            <a:pPr lvl="1" algn="just"/>
            <a:r>
              <a:rPr lang="pt-PT" sz="3200" dirty="0"/>
              <a:t>Tipo de poder processual</a:t>
            </a:r>
          </a:p>
          <a:p>
            <a:pPr lvl="1" algn="just"/>
            <a:endParaRPr lang="en-US" altLang="en-US" sz="2600" dirty="0"/>
          </a:p>
          <a:p>
            <a:pPr algn="just"/>
            <a:r>
              <a:rPr lang="pt-PT" sz="3000" dirty="0"/>
              <a:t>Motivos para poderes relativamente menos intrusivos/onerosos (por exemplo, ordens de preservação/produção) podem ser menos onerosos do que as medidas mais intrusivas (por exemplo, </a:t>
            </a:r>
            <a:r>
              <a:rPr lang="pt-PT" sz="3000" dirty="0" err="1"/>
              <a:t>interceção</a:t>
            </a:r>
            <a:r>
              <a:rPr lang="pt-PT" sz="3000" dirty="0"/>
              <a:t> de dados de conteúdo/busca e apreensão)</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52</a:t>
            </a:fld>
            <a:endParaRPr lang="en-US" altLang="en-US">
              <a:solidFill>
                <a:srgbClr val="898989"/>
              </a:solidFill>
              <a:latin typeface="Calibri" panose="020F050202020403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460501"/>
            <a:ext cx="8396287" cy="446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preservação de dados armazenados</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53</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1431161"/>
          </a:xfrm>
          <a:prstGeom prst="rect">
            <a:avLst/>
          </a:prstGeom>
          <a:noFill/>
        </p:spPr>
        <p:txBody>
          <a:bodyPr wrap="square">
            <a:spAutoFit/>
          </a:bodyPr>
          <a:lstStyle/>
          <a:p>
            <a:pPr marL="914400" lvl="1" indent="-457200" algn="just">
              <a:buFont typeface="Wingdings" panose="05000000000000000000" pitchFamily="2" charset="2"/>
              <a:buChar char="Ø"/>
              <a:defRPr/>
            </a:pPr>
            <a:endParaRPr lang="pt-PT" sz="2900" dirty="0">
              <a:latin typeface="+mj-lt"/>
              <a:cs typeface="Arial" panose="020B0604020202020204" pitchFamily="34" charset="0"/>
            </a:endParaRP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Os dados são vulneráveis a perda ou modificação</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628326" y="3788810"/>
            <a:ext cx="2058474" cy="19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7" y="1520825"/>
            <a:ext cx="8396287" cy="4588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58767"/>
            <a:ext cx="8229600" cy="1015663"/>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a:t>
            </a:r>
            <a:r>
              <a:rPr lang="pt-PT" sz="3000" b="1" dirty="0">
                <a:solidFill>
                  <a:srgbClr val="FF0000"/>
                </a:solidFill>
                <a:latin typeface="+mj-lt"/>
                <a:cs typeface="Arial" panose="020B0604020202020204" pitchFamily="34" charset="0"/>
              </a:rPr>
              <a:t>divulgação de dados de tráfego</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54</a:t>
            </a:fld>
            <a:endParaRPr lang="en-US" altLang="en-US">
              <a:solidFill>
                <a:srgbClr val="898989"/>
              </a:solidFill>
              <a:latin typeface="Calibri" panose="020F0502020204030204" pitchFamily="34" charset="0"/>
            </a:endParaRPr>
          </a:p>
        </p:txBody>
      </p:sp>
      <p:sp>
        <p:nvSpPr>
          <p:cNvPr id="6" name="TextBox 5"/>
          <p:cNvSpPr txBox="1"/>
          <p:nvPr/>
        </p:nvSpPr>
        <p:spPr>
          <a:xfrm>
            <a:off x="350839" y="2160104"/>
            <a:ext cx="6202362" cy="372409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deteção de crimes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questões de </a:t>
            </a:r>
            <a:r>
              <a:rPr lang="pt-PT" sz="24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prevenção da prática de crimes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t>
            </a:r>
            <a:r>
              <a:rPr lang="pt-PT" sz="2400" b="1" dirty="0">
                <a:solidFill>
                  <a:srgbClr val="FF0000"/>
                </a:solidFill>
                <a:latin typeface="+mj-lt"/>
                <a:cs typeface="Arial" panose="020B0604020202020204" pitchFamily="34" charset="0"/>
              </a:rPr>
              <a:t>investigação de crimes </a:t>
            </a:r>
            <a:r>
              <a:rPr lang="pt-PT" sz="2400" dirty="0">
                <a:latin typeface="+mj-lt"/>
                <a:cs typeface="Arial" panose="020B0604020202020204" pitchFamily="34" charset="0"/>
              </a:rPr>
              <a:t>(particularmente </a:t>
            </a:r>
            <a:r>
              <a:rPr lang="pt-PT" sz="2400" b="1" dirty="0">
                <a:solidFill>
                  <a:srgbClr val="FF0000"/>
                </a:solidFill>
                <a:latin typeface="+mj-lt"/>
                <a:cs typeface="Arial" panose="020B0604020202020204" pitchFamily="34" charset="0"/>
              </a:rPr>
              <a:t>identificação de fornecedores de serviços envolvidos)</a:t>
            </a:r>
          </a:p>
          <a:p>
            <a:pPr marL="914400" lvl="1" indent="-457200" algn="just">
              <a:buFont typeface="Wingdings" panose="05000000000000000000" pitchFamily="2" charset="2"/>
              <a:buChar char="Ø"/>
              <a:defRPr/>
            </a:pPr>
            <a:r>
              <a:rPr lang="pt-PT" sz="2400" dirty="0">
                <a:latin typeface="+mj-lt"/>
                <a:cs typeface="Arial" panose="020B0604020202020204" pitchFamily="34" charset="0"/>
              </a:rPr>
              <a:t>Para a finalidade de uma </a:t>
            </a:r>
            <a:r>
              <a:rPr lang="pt-PT" sz="2400" b="1" dirty="0">
                <a:solidFill>
                  <a:srgbClr val="FF0000"/>
                </a:solidFill>
                <a:latin typeface="+mj-lt"/>
                <a:cs typeface="Arial" panose="020B0604020202020204" pitchFamily="34" charset="0"/>
              </a:rPr>
              <a:t>urgência</a:t>
            </a:r>
            <a:r>
              <a:rPr lang="pt-PT" sz="2400" dirty="0">
                <a:latin typeface="+mj-lt"/>
                <a:cs typeface="Arial" panose="020B0604020202020204" pitchFamily="34" charset="0"/>
              </a:rPr>
              <a:t>, de </a:t>
            </a:r>
            <a:r>
              <a:rPr lang="pt-PT" sz="2400" b="1" dirty="0">
                <a:solidFill>
                  <a:srgbClr val="FF0000"/>
                </a:solidFill>
                <a:latin typeface="+mj-lt"/>
                <a:cs typeface="Arial" panose="020B0604020202020204" pitchFamily="34" charset="0"/>
              </a:rPr>
              <a:t>perigo para a vida </a:t>
            </a:r>
            <a:r>
              <a:rPr lang="pt-PT" sz="2400" dirty="0">
                <a:latin typeface="+mj-lt"/>
                <a:cs typeface="Arial" panose="020B0604020202020204" pitchFamily="34" charset="0"/>
              </a:rPr>
              <a:t>ou </a:t>
            </a:r>
            <a:r>
              <a:rPr lang="pt-PT" sz="2400" b="1" dirty="0">
                <a:solidFill>
                  <a:srgbClr val="FF0000"/>
                </a:solidFill>
                <a:latin typeface="+mj-lt"/>
                <a:cs typeface="Arial" panose="020B0604020202020204" pitchFamily="34" charset="0"/>
              </a:rPr>
              <a:t>prevenção de danos</a:t>
            </a:r>
          </a:p>
          <a:p>
            <a:pPr marL="914400" lvl="1" indent="-457200" algn="just">
              <a:buFont typeface="Wingdings" panose="05000000000000000000" pitchFamily="2" charset="2"/>
              <a:buChar char="Ø"/>
              <a:defRPr/>
            </a:pPr>
            <a:endParaRPr lang="en-US" sz="2000" dirty="0">
              <a:latin typeface="+mj-lt"/>
              <a:cs typeface="Arial" panose="020B0604020202020204" pitchFamily="34" charset="0"/>
            </a:endParaRPr>
          </a:p>
        </p:txBody>
      </p:sp>
      <p:pic>
        <p:nvPicPr>
          <p:cNvPr id="40968" name="Picture 2" descr="Resultado da imagem para clipart de lu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busca e apreensão</a:t>
            </a:r>
            <a:r>
              <a:rPr lang="pt-PT" sz="300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55</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04753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300" dirty="0">
                <a:latin typeface="+mj-lt"/>
                <a:cs typeface="Arial" panose="020B0604020202020204" pitchFamily="34" charset="0"/>
              </a:rPr>
              <a:t>Sistema informático ou dados informáticos </a:t>
            </a:r>
            <a:r>
              <a:rPr lang="pt-PT" sz="2300" b="1" dirty="0">
                <a:solidFill>
                  <a:srgbClr val="FF0000"/>
                </a:solidFill>
                <a:latin typeface="+mj-lt"/>
                <a:cs typeface="Arial" panose="020B0604020202020204" pitchFamily="34" charset="0"/>
              </a:rPr>
              <a:t>adquiridos como resultado da prática da infração</a:t>
            </a:r>
          </a:p>
          <a:p>
            <a:pPr marL="914400" lvl="1" indent="-457200" algn="just">
              <a:buFont typeface="Wingdings" panose="05000000000000000000" pitchFamily="2" charset="2"/>
              <a:buChar char="Ø"/>
              <a:defRPr/>
            </a:pPr>
            <a:r>
              <a:rPr lang="pt-PT" sz="2300" b="1" dirty="0">
                <a:solidFill>
                  <a:srgbClr val="FF0000"/>
                </a:solidFill>
                <a:latin typeface="+mj-lt"/>
                <a:cs typeface="Arial" panose="020B0604020202020204" pitchFamily="34" charset="0"/>
              </a:rPr>
              <a:t>Investigação pode ser seriamente prejudicada</a:t>
            </a:r>
            <a:r>
              <a:rPr lang="pt-PT" sz="2300" dirty="0">
                <a:latin typeface="+mj-lt"/>
                <a:cs typeface="Arial" panose="020B0604020202020204" pitchFamily="34" charset="0"/>
              </a:rPr>
              <a:t> se a busca e apreensão não forem permitidas</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A busca e apreensão é </a:t>
            </a:r>
            <a:r>
              <a:rPr lang="pt-PT" sz="2300" b="1" dirty="0">
                <a:solidFill>
                  <a:srgbClr val="FF0000"/>
                </a:solidFill>
                <a:latin typeface="+mj-lt"/>
                <a:cs typeface="Arial" panose="020B0604020202020204" pitchFamily="34" charset="0"/>
              </a:rPr>
              <a:t>necessária para investigação </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O sistema informático ou os dados informáticos podem ser </a:t>
            </a:r>
            <a:r>
              <a:rPr lang="pt-PT" sz="2300" b="1" dirty="0">
                <a:solidFill>
                  <a:srgbClr val="FF0000"/>
                </a:solidFill>
                <a:latin typeface="+mj-lt"/>
                <a:cs typeface="Arial" panose="020B0604020202020204" pitchFamily="34" charset="0"/>
              </a:rPr>
              <a:t>utilizados para cometer uma infração</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De acordo com um </a:t>
            </a:r>
            <a:r>
              <a:rPr lang="pt-PT" sz="2300" b="1" dirty="0">
                <a:solidFill>
                  <a:srgbClr val="FF0000"/>
                </a:solidFill>
                <a:latin typeface="+mj-lt"/>
                <a:cs typeface="Arial" panose="020B0604020202020204" pitchFamily="34" charset="0"/>
              </a:rPr>
              <a:t>pedido para assistência mútua </a:t>
            </a:r>
            <a:r>
              <a:rPr lang="pt-PT" sz="2300" dirty="0">
                <a:latin typeface="+mj-lt"/>
                <a:cs typeface="Arial" panose="020B0604020202020204" pitchFamily="34" charset="0"/>
              </a:rPr>
              <a:t>relativamente ao acesso dos dados informáticos armazenados (</a:t>
            </a:r>
            <a:r>
              <a:rPr lang="pt-PT" sz="2300" b="1" dirty="0">
                <a:solidFill>
                  <a:srgbClr val="FF0000"/>
                </a:solidFill>
                <a:latin typeface="+mj-lt"/>
                <a:cs typeface="Arial" panose="020B0604020202020204" pitchFamily="34" charset="0"/>
              </a:rPr>
              <a:t>Artigo 31</a:t>
            </a:r>
            <a:r>
              <a:rPr lang="pt-PT" sz="23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300" dirty="0">
              <a:latin typeface="+mj-lt"/>
              <a:cs typeface="Arial" panose="020B0604020202020204" pitchFamily="34" charset="0"/>
            </a:endParaRPr>
          </a:p>
        </p:txBody>
      </p:sp>
      <p:pic>
        <p:nvPicPr>
          <p:cNvPr id="41991" name="Picture 2" descr="Resultado da imagem para clipart de computador rouba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Resultado da imagem para clipart de destruição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970318"/>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err="1">
                <a:solidFill>
                  <a:srgbClr val="FF0000"/>
                </a:solidFill>
                <a:latin typeface="+mj-lt"/>
                <a:cs typeface="Arial" panose="020B0604020202020204" pitchFamily="34" charset="0"/>
              </a:rPr>
              <a:t>deteção</a:t>
            </a:r>
            <a:r>
              <a:rPr lang="pt-PT" sz="2800" b="1" dirty="0">
                <a:solidFill>
                  <a:srgbClr val="FF0000"/>
                </a:solidFill>
                <a:latin typeface="+mj-lt"/>
                <a:cs typeface="Arial" panose="020B0604020202020204" pitchFamily="34" charset="0"/>
              </a:rPr>
              <a:t> de crimes graves</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questões de </a:t>
            </a:r>
            <a:r>
              <a:rPr lang="pt-PT" sz="28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prevenção da prática de crimes graves</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investigação de crimes graves	</a:t>
            </a:r>
          </a:p>
          <a:p>
            <a:pPr marL="914400" lvl="1" indent="-457200" algn="just">
              <a:buFont typeface="Wingdings" panose="05000000000000000000" pitchFamily="2" charset="2"/>
              <a:buChar char="Ø"/>
              <a:defRPr/>
            </a:pPr>
            <a:r>
              <a:rPr lang="pt-PT" sz="2800" dirty="0">
                <a:latin typeface="+mj-lt"/>
                <a:cs typeface="Arial" panose="020B0604020202020204" pitchFamily="34" charset="0"/>
              </a:rPr>
              <a:t>De acordo com um </a:t>
            </a:r>
            <a:r>
              <a:rPr lang="pt-PT" sz="2800" b="1" dirty="0">
                <a:solidFill>
                  <a:srgbClr val="FF0000"/>
                </a:solidFill>
                <a:latin typeface="+mj-lt"/>
                <a:cs typeface="Arial" panose="020B0604020202020204" pitchFamily="34" charset="0"/>
              </a:rPr>
              <a:t>pedido para assistência mútua </a:t>
            </a:r>
            <a:r>
              <a:rPr lang="pt-PT" sz="2800" dirty="0">
                <a:latin typeface="+mj-lt"/>
                <a:cs typeface="Arial" panose="020B0604020202020204" pitchFamily="34" charset="0"/>
              </a:rPr>
              <a:t>relativamente à </a:t>
            </a:r>
            <a:r>
              <a:rPr lang="pt-PT" sz="2800" dirty="0" err="1">
                <a:latin typeface="+mj-lt"/>
                <a:cs typeface="Arial" panose="020B0604020202020204" pitchFamily="34" charset="0"/>
              </a:rPr>
              <a:t>interceção</a:t>
            </a:r>
            <a:r>
              <a:rPr lang="pt-PT" sz="2800" dirty="0">
                <a:latin typeface="+mj-lt"/>
                <a:cs typeface="Arial" panose="020B0604020202020204" pitchFamily="34" charset="0"/>
              </a:rPr>
              <a:t> de dados de conteúdo (</a:t>
            </a:r>
            <a:r>
              <a:rPr lang="pt-PT" sz="2800" b="1" dirty="0">
                <a:solidFill>
                  <a:srgbClr val="FF0000"/>
                </a:solidFill>
                <a:latin typeface="+mj-lt"/>
                <a:cs typeface="Arial" panose="020B0604020202020204" pitchFamily="34" charset="0"/>
              </a:rPr>
              <a:t>Artigo 34</a:t>
            </a:r>
            <a:r>
              <a:rPr lang="pt-PT" sz="2800" dirty="0">
                <a:latin typeface="+mj-lt"/>
                <a:cs typeface="Arial" panose="020B0604020202020204" pitchFamily="34" charset="0"/>
              </a:rPr>
              <a:t>)</a:t>
            </a:r>
          </a:p>
        </p:txBody>
      </p:sp>
      <p:pic>
        <p:nvPicPr>
          <p:cNvPr id="43015" name="Picture 2" descr="Utilize as hiperligações abaixo para guardar a imag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Resultado da imagem para clipart de lu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693319"/>
          </a:xfrm>
          <a:prstGeom prst="rect">
            <a:avLst/>
          </a:prstGeom>
          <a:noFill/>
        </p:spPr>
        <p:txBody>
          <a:bodyPr>
            <a:spAutoFit/>
          </a:bodyPr>
          <a:lstStyle/>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latin typeface="+mj-lt"/>
                <a:cs typeface="Arial" panose="020B0604020202020204" pitchFamily="34" charset="0"/>
              </a:rPr>
              <a:t> </a:t>
            </a:r>
            <a:r>
              <a:rPr lang="pt-PT" sz="2600" b="1" dirty="0">
                <a:solidFill>
                  <a:srgbClr val="FF0000"/>
                </a:solidFill>
                <a:latin typeface="+mj-lt"/>
                <a:cs typeface="Arial" panose="020B0604020202020204" pitchFamily="34" charset="0"/>
              </a:rPr>
              <a:t>não foram ou provavelmente não serão bem sucedidos</a:t>
            </a:r>
            <a:r>
              <a:rPr lang="pt-PT" sz="2600" dirty="0">
                <a:latin typeface="+mj-lt"/>
                <a:cs typeface="Arial" panose="020B0604020202020204" pitchFamily="34" charset="0"/>
              </a:rPr>
              <a:t> na obtenção de informações solicitadas para serem adquiridas</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 </a:t>
            </a:r>
            <a:r>
              <a:rPr lang="pt-PT" sz="2600" dirty="0">
                <a:latin typeface="+mj-lt"/>
                <a:cs typeface="Arial" panose="020B0604020202020204" pitchFamily="34" charset="0"/>
              </a:rPr>
              <a:t>são </a:t>
            </a:r>
            <a:r>
              <a:rPr lang="pt-PT" sz="2600" b="1" dirty="0">
                <a:solidFill>
                  <a:srgbClr val="FF0000"/>
                </a:solidFill>
                <a:latin typeface="+mj-lt"/>
                <a:cs typeface="Arial" panose="020B0604020202020204" pitchFamily="34" charset="0"/>
              </a:rPr>
              <a:t>muito</a:t>
            </a:r>
            <a:r>
              <a:rPr lang="pt-PT" sz="2600" dirty="0">
                <a:solidFill>
                  <a:srgbClr val="FF0000"/>
                </a:solidFill>
                <a:latin typeface="+mj-lt"/>
                <a:cs typeface="Arial" panose="020B0604020202020204" pitchFamily="34" charset="0"/>
              </a:rPr>
              <a:t> </a:t>
            </a:r>
            <a:r>
              <a:rPr lang="pt-PT" sz="2600" b="1" dirty="0">
                <a:solidFill>
                  <a:srgbClr val="FF0000"/>
                </a:solidFill>
                <a:latin typeface="+mj-lt"/>
                <a:cs typeface="Arial" panose="020B0604020202020204" pitchFamily="34" charset="0"/>
              </a:rPr>
              <a:t>perigosos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para serem adotados nas circunstâncias </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tendo em conta a </a:t>
            </a:r>
            <a:r>
              <a:rPr lang="pt-PT" sz="2600" b="1" dirty="0">
                <a:solidFill>
                  <a:srgbClr val="FF0000"/>
                </a:solidFill>
                <a:latin typeface="+mj-lt"/>
                <a:cs typeface="Arial" panose="020B0604020202020204" pitchFamily="34" charset="0"/>
              </a:rPr>
              <a:t>urgência</a:t>
            </a:r>
            <a:r>
              <a:rPr lang="pt-PT" sz="2600" dirty="0">
                <a:latin typeface="+mj-lt"/>
                <a:cs typeface="Arial" panose="020B0604020202020204" pitchFamily="34" charset="0"/>
              </a:rPr>
              <a:t> do caso, são </a:t>
            </a:r>
            <a:r>
              <a:rPr lang="pt-PT" sz="2600" b="1" dirty="0">
                <a:solidFill>
                  <a:srgbClr val="FF0000"/>
                </a:solidFill>
                <a:latin typeface="+mj-lt"/>
                <a:cs typeface="Arial" panose="020B0604020202020204" pitchFamily="34" charset="0"/>
              </a:rPr>
              <a:t>impraticáveis </a:t>
            </a:r>
          </a:p>
        </p:txBody>
      </p:sp>
      <p:pic>
        <p:nvPicPr>
          <p:cNvPr id="44039" name="Picture 4" descr="Resultado da imagem para clipart de peri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Resultado da imagem para clipart urgente"/>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5663"/>
          </a:xfrm>
          <a:prstGeom prst="rect">
            <a:avLst/>
          </a:prstGeom>
          <a:noFill/>
        </p:spPr>
        <p:txBody>
          <a:bodyPr>
            <a:spAutoFit/>
          </a:bodyPr>
          <a:lstStyle/>
          <a:p>
            <a:pPr algn="just">
              <a:defRPr/>
            </a:pPr>
            <a:r>
              <a:rPr lang="pt-PT" sz="3000" dirty="0">
                <a:latin typeface="+mj-lt"/>
                <a:cs typeface="Arial" panose="020B0604020202020204" pitchFamily="34" charset="0"/>
              </a:rPr>
              <a:t>Outros motivos:</a:t>
            </a:r>
          </a:p>
          <a:p>
            <a:pPr algn="just">
              <a:defRPr/>
            </a:pPr>
            <a:endParaRPr lang="pt-PT" sz="3000" dirty="0">
              <a:latin typeface="+mj-lt"/>
              <a:cs typeface="Arial" panose="020B0604020202020204" pitchFamily="34" charset="0"/>
            </a:endParaRP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0838" y="2260600"/>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rPr>
              <a:t>O pedido é resultado do </a:t>
            </a:r>
            <a:r>
              <a:rPr lang="pt-PT" sz="2800" b="1" dirty="0">
                <a:solidFill>
                  <a:srgbClr val="FF0000"/>
                </a:solidFill>
                <a:latin typeface="+mj-lt"/>
              </a:rPr>
              <a:t>pedido de assistência mútua já feita </a:t>
            </a:r>
            <a:r>
              <a:rPr lang="pt-PT" sz="2800" dirty="0">
                <a:latin typeface="+mj-lt"/>
              </a:rPr>
              <a:t>pelo país estrangeiro</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pt-PT" sz="2800" dirty="0">
                <a:latin typeface="+mj-lt"/>
              </a:rPr>
              <a:t>O pedido é resultado da </a:t>
            </a:r>
            <a:r>
              <a:rPr lang="pt-PT" sz="2800" b="1" dirty="0">
                <a:solidFill>
                  <a:srgbClr val="FF0000"/>
                </a:solidFill>
                <a:latin typeface="+mj-lt"/>
              </a:rPr>
              <a:t>solicitação urgente de ajuda mútua a ser </a:t>
            </a:r>
            <a:r>
              <a:rPr lang="pt-PT" sz="2800" b="1" dirty="0" err="1">
                <a:solidFill>
                  <a:srgbClr val="FF0000"/>
                </a:solidFill>
                <a:latin typeface="+mj-lt"/>
              </a:rPr>
              <a:t>efetuada</a:t>
            </a:r>
            <a:r>
              <a:rPr lang="pt-PT" sz="2800" dirty="0">
                <a:latin typeface="+mj-lt"/>
              </a:rPr>
              <a:t> por um país estrangeiro</a:t>
            </a:r>
          </a:p>
        </p:txBody>
      </p:sp>
      <p:pic>
        <p:nvPicPr>
          <p:cNvPr id="45063"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Resultado da imagem para clipart do glo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pt-PT" b="1"/>
              <a:t>Motivos</a:t>
            </a:r>
          </a:p>
        </p:txBody>
      </p:sp>
      <p:sp>
        <p:nvSpPr>
          <p:cNvPr id="46083" name="Content Placeholder 2"/>
          <p:cNvSpPr>
            <a:spLocks noGrp="1"/>
          </p:cNvSpPr>
          <p:nvPr>
            <p:ph idx="1"/>
          </p:nvPr>
        </p:nvSpPr>
        <p:spPr>
          <a:xfrm>
            <a:off x="457200" y="1614488"/>
            <a:ext cx="7913688" cy="4525962"/>
          </a:xfrm>
        </p:spPr>
        <p:txBody>
          <a:bodyPr/>
          <a:lstStyle/>
          <a:p>
            <a:pPr algn="just"/>
            <a:r>
              <a:rPr lang="pt-PT" sz="2800" b="1" dirty="0">
                <a:solidFill>
                  <a:srgbClr val="FF0000"/>
                </a:solidFill>
              </a:rPr>
              <a:t>Descreva</a:t>
            </a:r>
            <a:r>
              <a:rPr lang="pt-PT" sz="2800" dirty="0"/>
              <a:t> as </a:t>
            </a:r>
            <a:r>
              <a:rPr lang="pt-PT" sz="2800" b="1" dirty="0">
                <a:solidFill>
                  <a:srgbClr val="FF0000"/>
                </a:solidFill>
              </a:rPr>
              <a:t>informações</a:t>
            </a:r>
            <a:r>
              <a:rPr lang="pt-PT" sz="2800" dirty="0"/>
              <a:t>, </a:t>
            </a:r>
            <a:r>
              <a:rPr lang="pt-PT" sz="2800" b="1" dirty="0">
                <a:solidFill>
                  <a:srgbClr val="FF0000"/>
                </a:solidFill>
              </a:rPr>
              <a:t>dados</a:t>
            </a:r>
            <a:r>
              <a:rPr lang="pt-PT" sz="2800" dirty="0"/>
              <a:t> ou </a:t>
            </a:r>
            <a:r>
              <a:rPr lang="pt-PT" sz="2800" b="1" dirty="0">
                <a:solidFill>
                  <a:srgbClr val="FF0000"/>
                </a:solidFill>
              </a:rPr>
              <a:t>computadores</a:t>
            </a:r>
            <a:r>
              <a:rPr lang="pt-PT" sz="2800" dirty="0"/>
              <a:t> procurados particularmente para mostrar:</a:t>
            </a:r>
          </a:p>
          <a:p>
            <a:pPr lvl="1" algn="just"/>
            <a:r>
              <a:rPr lang="pt-PT" b="1" dirty="0">
                <a:solidFill>
                  <a:srgbClr val="FF0000"/>
                </a:solidFill>
              </a:rPr>
              <a:t>Relevância</a:t>
            </a:r>
            <a:r>
              <a:rPr lang="pt-PT" dirty="0"/>
              <a:t> para o poder processual a ser utilizado</a:t>
            </a:r>
          </a:p>
          <a:p>
            <a:pPr lvl="1" algn="just"/>
            <a:r>
              <a:rPr lang="pt-PT" b="1" dirty="0">
                <a:solidFill>
                  <a:srgbClr val="FF0000"/>
                </a:solidFill>
              </a:rPr>
              <a:t>Valor substancial </a:t>
            </a:r>
            <a:r>
              <a:rPr lang="pt-PT" dirty="0"/>
              <a:t>para a investigação criminal especificada</a:t>
            </a:r>
          </a:p>
          <a:p>
            <a:pPr algn="just"/>
            <a:r>
              <a:rPr lang="pt-PT" sz="2800" dirty="0"/>
              <a:t>Explicar se os dados são </a:t>
            </a:r>
            <a:r>
              <a:rPr lang="pt-PT" sz="2800" b="1" dirty="0">
                <a:solidFill>
                  <a:srgbClr val="FF0000"/>
                </a:solidFill>
              </a:rPr>
              <a:t>privilegiados</a:t>
            </a:r>
            <a:r>
              <a:rPr lang="pt-PT" sz="2800" dirty="0"/>
              <a:t> ou </a:t>
            </a:r>
            <a:r>
              <a:rPr lang="pt-PT" sz="2800" b="1" dirty="0">
                <a:solidFill>
                  <a:srgbClr val="FF0000"/>
                </a:solidFill>
              </a:rPr>
              <a:t>confidenciais</a:t>
            </a:r>
            <a:r>
              <a:rPr lang="pt-PT" sz="2800" dirty="0"/>
              <a:t> e, caso sejam, </a:t>
            </a:r>
            <a:r>
              <a:rPr lang="pt-PT" sz="2800" b="1" dirty="0">
                <a:solidFill>
                  <a:srgbClr val="FF0000"/>
                </a:solidFill>
              </a:rPr>
              <a:t>justificação</a:t>
            </a:r>
            <a:r>
              <a:rPr lang="pt-PT" sz="2800" dirty="0"/>
              <a:t> para o exercício do poder processual em relação a tais dados</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pt-PT" sz="2800" dirty="0">
                <a:latin typeface="Calibri" panose="020F0502020204030204" pitchFamily="34" charset="0"/>
              </a:rPr>
              <a:t>A Nota Explicativa à Convenção de Budapeste: </a:t>
            </a:r>
            <a:r>
              <a:rPr lang="pt-PT" sz="2800" b="1" i="1" dirty="0">
                <a:solidFill>
                  <a:srgbClr val="FF0000"/>
                </a:solidFill>
                <a:latin typeface="Calibri" panose="020F0502020204030204" pitchFamily="34" charset="0"/>
              </a:rPr>
              <a:t>"autoridade competente</a:t>
            </a:r>
            <a:r>
              <a:rPr lang="pt-PT" sz="2800" i="1" dirty="0">
                <a:latin typeface="Calibri" panose="020F0502020204030204" pitchFamily="34" charset="0"/>
              </a:rPr>
              <a:t>" refere-se a uma </a:t>
            </a:r>
            <a:r>
              <a:rPr lang="pt-PT" sz="2800" b="1" i="1" dirty="0">
                <a:solidFill>
                  <a:srgbClr val="FF0000"/>
                </a:solidFill>
                <a:latin typeface="Calibri" panose="020F0502020204030204" pitchFamily="34" charset="0"/>
              </a:rPr>
              <a:t>autoridade judicial</a:t>
            </a:r>
            <a:r>
              <a:rPr lang="pt-PT" sz="2800" i="1" dirty="0">
                <a:latin typeface="Calibri" panose="020F0502020204030204" pitchFamily="34" charset="0"/>
              </a:rPr>
              <a:t>, </a:t>
            </a:r>
            <a:r>
              <a:rPr lang="pt-PT" sz="2800" b="1" i="1" dirty="0">
                <a:solidFill>
                  <a:srgbClr val="FF0000"/>
                </a:solidFill>
                <a:latin typeface="Calibri" panose="020F0502020204030204" pitchFamily="34" charset="0"/>
              </a:rPr>
              <a:t>administrativa </a:t>
            </a:r>
            <a:r>
              <a:rPr lang="pt-PT" sz="2800" i="1" dirty="0">
                <a:latin typeface="Calibri" panose="020F0502020204030204" pitchFamily="34" charset="0"/>
              </a:rPr>
              <a:t>ou outra </a:t>
            </a:r>
            <a:r>
              <a:rPr lang="pt-PT" sz="2800" b="1" i="1" dirty="0">
                <a:solidFill>
                  <a:srgbClr val="FF0000"/>
                </a:solidFill>
                <a:latin typeface="Calibri" panose="020F0502020204030204" pitchFamily="34" charset="0"/>
              </a:rPr>
              <a:t>autoridade legal </a:t>
            </a:r>
            <a:r>
              <a:rPr lang="pt-PT" sz="2800" i="1" dirty="0">
                <a:latin typeface="Calibri" panose="020F0502020204030204" pitchFamily="34" charset="0"/>
              </a:rPr>
              <a:t>que esteja autorizada pela </a:t>
            </a:r>
            <a:r>
              <a:rPr lang="pt-PT" sz="2800" b="1" i="1" dirty="0">
                <a:solidFill>
                  <a:srgbClr val="FF0000"/>
                </a:solidFill>
                <a:latin typeface="Calibri" panose="020F0502020204030204" pitchFamily="34" charset="0"/>
              </a:rPr>
              <a:t>legislação nacional </a:t>
            </a:r>
            <a:r>
              <a:rPr lang="pt-PT" sz="2800" i="1" dirty="0">
                <a:latin typeface="Calibri" panose="020F0502020204030204" pitchFamily="34" charset="0"/>
              </a:rPr>
              <a:t>para </a:t>
            </a:r>
            <a:r>
              <a:rPr lang="pt-PT" sz="2800" b="1" i="1" dirty="0">
                <a:solidFill>
                  <a:srgbClr val="FF0000"/>
                </a:solidFill>
                <a:latin typeface="Calibri" panose="020F0502020204030204" pitchFamily="34" charset="0"/>
              </a:rPr>
              <a:t>ordenar, autorizar ou implementar a execução das medidas processuais</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Os sistemas jurídicos</a:t>
            </a:r>
            <a:r>
              <a:rPr lang="pt-PT" sz="2800" dirty="0">
                <a:latin typeface="Calibri" panose="020F0502020204030204" pitchFamily="34" charset="0"/>
              </a:rPr>
              <a:t> têm </a:t>
            </a:r>
            <a:r>
              <a:rPr lang="pt-PT" sz="2800" b="1" dirty="0">
                <a:solidFill>
                  <a:srgbClr val="FF0000"/>
                </a:solidFill>
                <a:latin typeface="Calibri" panose="020F0502020204030204" pitchFamily="34" charset="0"/>
              </a:rPr>
              <a:t>diferentes abordagens</a:t>
            </a:r>
            <a:r>
              <a:rPr lang="pt-PT" sz="2800" dirty="0">
                <a:latin typeface="Calibri" panose="020F0502020204030204" pitchFamily="34" charset="0"/>
              </a:rPr>
              <a:t> para o processo de solicitação de poderes processuais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Explicação dos motivos</a:t>
            </a:r>
          </a:p>
        </p:txBody>
      </p:sp>
      <p:sp>
        <p:nvSpPr>
          <p:cNvPr id="80899" name="Content Placeholder 2"/>
          <p:cNvSpPr>
            <a:spLocks noGrp="1"/>
          </p:cNvSpPr>
          <p:nvPr>
            <p:ph idx="1"/>
          </p:nvPr>
        </p:nvSpPr>
        <p:spPr>
          <a:xfrm>
            <a:off x="457200" y="1284012"/>
            <a:ext cx="8368748" cy="4957762"/>
          </a:xfrm>
        </p:spPr>
        <p:txBody>
          <a:bodyPr/>
          <a:lstStyle/>
          <a:p>
            <a:pPr algn="just">
              <a:buFont typeface="Arial" charset="0"/>
              <a:buChar char="•"/>
              <a:defRPr/>
            </a:pPr>
            <a:r>
              <a:rPr lang="pt-PT" sz="2800" dirty="0"/>
              <a:t>Simplesmente declarar motivos pode não ser suficiente</a:t>
            </a:r>
          </a:p>
          <a:p>
            <a:pPr algn="just">
              <a:buFont typeface="Arial" charset="0"/>
              <a:buChar char="•"/>
              <a:defRPr/>
            </a:pPr>
            <a:r>
              <a:rPr lang="pt-PT" sz="2800" dirty="0"/>
              <a:t>Os motivos devem ser apoiados por informações disponíveis </a:t>
            </a:r>
          </a:p>
          <a:p>
            <a:pPr algn="just">
              <a:buFont typeface="Arial" charset="0"/>
              <a:buChar char="•"/>
              <a:defRPr/>
            </a:pPr>
            <a:r>
              <a:rPr lang="pt-PT" sz="2800" dirty="0"/>
              <a:t>Os pedidos devem mencionar:</a:t>
            </a:r>
          </a:p>
          <a:p>
            <a:pPr lvl="1" algn="just">
              <a:buFont typeface="Wingdings" panose="05000000000000000000" pitchFamily="2" charset="2"/>
              <a:buChar char="Ø"/>
              <a:defRPr/>
            </a:pPr>
            <a:r>
              <a:rPr lang="pt-PT" sz="2400" b="1" dirty="0">
                <a:solidFill>
                  <a:srgbClr val="FF0000"/>
                </a:solidFill>
              </a:rPr>
              <a:t>Fonte</a:t>
            </a:r>
            <a:r>
              <a:rPr lang="pt-PT" sz="2400" dirty="0"/>
              <a:t> de informação </a:t>
            </a:r>
          </a:p>
          <a:p>
            <a:pPr lvl="1" algn="just">
              <a:buFont typeface="Wingdings" panose="05000000000000000000" pitchFamily="2" charset="2"/>
              <a:buChar char="Ø"/>
              <a:defRPr/>
            </a:pPr>
            <a:r>
              <a:rPr lang="pt-PT" sz="2400" b="1" dirty="0">
                <a:solidFill>
                  <a:srgbClr val="FF0000"/>
                </a:solidFill>
              </a:rPr>
              <a:t>Qualidade</a:t>
            </a:r>
            <a:r>
              <a:rPr lang="pt-PT" sz="2400" dirty="0"/>
              <a:t> da informação </a:t>
            </a:r>
          </a:p>
          <a:p>
            <a:pPr lvl="1" algn="just">
              <a:buFont typeface="Wingdings" panose="05000000000000000000" pitchFamily="2" charset="2"/>
              <a:buChar char="Ø"/>
              <a:defRPr/>
            </a:pPr>
            <a:r>
              <a:rPr lang="pt-PT" sz="2400" b="1" dirty="0">
                <a:solidFill>
                  <a:srgbClr val="FF0000"/>
                </a:solidFill>
              </a:rPr>
              <a:t>Fiabilidade</a:t>
            </a:r>
            <a:r>
              <a:rPr lang="pt-PT" sz="2400" dirty="0"/>
              <a:t> da informação;</a:t>
            </a:r>
          </a:p>
          <a:p>
            <a:pPr lvl="1" algn="just">
              <a:buFont typeface="Wingdings" panose="05000000000000000000" pitchFamily="2" charset="2"/>
              <a:buChar char="Ø"/>
              <a:defRPr/>
            </a:pPr>
            <a:r>
              <a:rPr lang="pt-PT" sz="2400" b="1" dirty="0">
                <a:solidFill>
                  <a:srgbClr val="FF0000"/>
                </a:solidFill>
              </a:rPr>
              <a:t>Verificação</a:t>
            </a:r>
            <a:r>
              <a:rPr lang="pt-PT" sz="2400" dirty="0"/>
              <a:t> de informações;</a:t>
            </a:r>
          </a:p>
          <a:p>
            <a:pPr lvl="1" algn="just">
              <a:buFont typeface="Wingdings" panose="05000000000000000000" pitchFamily="2" charset="2"/>
              <a:buChar char="Ø"/>
              <a:defRPr/>
            </a:pPr>
            <a:r>
              <a:rPr lang="pt-PT" sz="2400" b="1" dirty="0">
                <a:solidFill>
                  <a:srgbClr val="FF0000"/>
                </a:solidFill>
              </a:rPr>
              <a:t>Utilidade</a:t>
            </a:r>
            <a:r>
              <a:rPr lang="pt-PT" sz="2400" dirty="0"/>
              <a:t> dos dados solicitados a serem obtidos</a:t>
            </a:r>
          </a:p>
          <a:p>
            <a:pPr lvl="1" algn="just">
              <a:buFont typeface="Wingdings" panose="05000000000000000000" pitchFamily="2" charset="2"/>
              <a:buChar char="Ø"/>
              <a:defRPr/>
            </a:pPr>
            <a:r>
              <a:rPr lang="pt-PT" sz="2400" b="1" dirty="0">
                <a:solidFill>
                  <a:srgbClr val="FF0000"/>
                </a:solidFill>
              </a:rPr>
              <a:t>Relevância</a:t>
            </a:r>
            <a:r>
              <a:rPr lang="pt-PT" sz="2400" dirty="0"/>
              <a:t> da medida solicitada para investigação</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Estudos de caso: Motivos para apreensão</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pt-PT" sz="2400" b="1" dirty="0"/>
              <a:t>Alguns motivos:</a:t>
            </a:r>
          </a:p>
          <a:p>
            <a:pPr algn="just">
              <a:buFont typeface="Arial" charset="0"/>
              <a:buChar char="•"/>
              <a:defRPr/>
            </a:pPr>
            <a:r>
              <a:rPr lang="pt-PT" sz="2400" dirty="0"/>
              <a:t>Pedido de auxílio mútuo recebido de Atlantis</a:t>
            </a:r>
          </a:p>
          <a:p>
            <a:pPr algn="just">
              <a:buFont typeface="Arial" charset="0"/>
              <a:buChar char="•"/>
              <a:defRPr/>
            </a:pPr>
            <a:r>
              <a:rPr lang="pt-PT" sz="2400" dirty="0"/>
              <a:t>Infração grave cometida (</a:t>
            </a:r>
            <a:r>
              <a:rPr lang="pt-PT" sz="2400" dirty="0" err="1"/>
              <a:t>BEC</a:t>
            </a:r>
            <a:r>
              <a:rPr lang="pt-PT" sz="2400" dirty="0"/>
              <a:t>)</a:t>
            </a:r>
          </a:p>
          <a:p>
            <a:pPr algn="just">
              <a:buFont typeface="Arial" charset="0"/>
              <a:buChar char="•"/>
              <a:defRPr/>
            </a:pPr>
            <a:r>
              <a:rPr lang="pt-PT" sz="2400" dirty="0"/>
              <a:t>Probabilidade de autores de crimes repetirem a infração</a:t>
            </a:r>
          </a:p>
          <a:p>
            <a:pPr algn="just">
              <a:buFont typeface="Arial" charset="0"/>
              <a:buChar char="•"/>
              <a:defRPr/>
            </a:pPr>
            <a:r>
              <a:rPr lang="pt-PT" sz="2400" dirty="0"/>
              <a:t>A Agência </a:t>
            </a:r>
            <a:r>
              <a:rPr lang="pt-PT" sz="2400" dirty="0" err="1"/>
              <a:t>Ostland</a:t>
            </a:r>
            <a:r>
              <a:rPr lang="pt-PT" sz="2400" dirty="0"/>
              <a:t> tem informações de assinante em forma de dados informáticos que permitem a identificação de titulares de conta bancária</a:t>
            </a:r>
          </a:p>
          <a:p>
            <a:pPr algn="just">
              <a:buFont typeface="Arial" charset="0"/>
              <a:buChar char="•"/>
              <a:defRPr/>
            </a:pPr>
            <a:r>
              <a:rPr lang="pt-PT" sz="2400" dirty="0"/>
              <a:t>Considerar os códigos de acesso inacessíveis evitará que os criminosos acedam aos produtos do crime</a:t>
            </a:r>
          </a:p>
          <a:p>
            <a:pPr algn="just">
              <a:buFont typeface="Arial" charset="0"/>
              <a:buChar char="•"/>
              <a:defRPr/>
            </a:pPr>
            <a:r>
              <a:rPr lang="pt-PT" sz="2400" dirty="0"/>
              <a:t>A Agência </a:t>
            </a:r>
            <a:r>
              <a:rPr lang="pt-PT" sz="2400" dirty="0" err="1"/>
              <a:t>Ostland</a:t>
            </a:r>
            <a:r>
              <a:rPr lang="pt-PT" sz="2400" dirty="0"/>
              <a:t> não tem capacidade para apresentar os dados - portanto, é necessária a apreensão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pt-PT" sz="4000" b="1">
                <a:solidFill>
                  <a:srgbClr val="000000"/>
                </a:solidFill>
              </a:rPr>
              <a:t>Parte Cinco</a:t>
            </a:r>
            <a:br>
              <a:rPr lang="pt-PT" sz="4000" b="1">
                <a:solidFill>
                  <a:srgbClr val="000000"/>
                </a:solidFill>
              </a:rPr>
            </a:br>
            <a:r>
              <a:rPr lang="pt-PT" sz="4000" b="1">
                <a:solidFill>
                  <a:srgbClr val="000000"/>
                </a:solidFill>
              </a:rPr>
              <a:t>Resumo</a:t>
            </a:r>
            <a:br>
              <a:rPr lang="pt-PT" sz="4000">
                <a:solidFill>
                  <a:srgbClr val="000000"/>
                </a:solidFill>
              </a:rPr>
            </a:br>
            <a:endParaRPr lang="pt-PT" sz="400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62</a:t>
            </a:fld>
            <a:endParaRPr lang="en-US" altLang="fr-FR">
              <a:solidFill>
                <a:srgbClr val="898989"/>
              </a:solidFill>
              <a:latin typeface="Calibri" panose="020F050202020403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236939"/>
            <a:ext cx="82296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marL="457200" lvl="0" indent="-457200" algn="just">
              <a:spcBef>
                <a:spcPct val="20000"/>
              </a:spcBef>
              <a:buFont typeface="Arial" panose="020B0604020202020204" pitchFamily="34" charset="0"/>
              <a:buChar char="•"/>
              <a:defRPr/>
            </a:pPr>
            <a:r>
              <a:rPr lang="pt-PT" sz="2800" dirty="0">
                <a:latin typeface="Calibri"/>
                <a:ea typeface="MS PGothic" panose="020B0600070205080204" pitchFamily="34" charset="-128"/>
                <a:cs typeface="+mn-cs"/>
              </a:rPr>
              <a:t>Compreender os modos pelos </a:t>
            </a:r>
            <a:r>
              <a:rPr lang="pt-PT" sz="2800" dirty="0">
                <a:solidFill>
                  <a:srgbClr val="000000"/>
                </a:solidFill>
                <a:latin typeface="Calibri"/>
                <a:ea typeface="MS PGothic" panose="020B0600070205080204" pitchFamily="34" charset="-128"/>
                <a:cs typeface="+mn-cs"/>
              </a:rPr>
              <a:t>quais diferentes sistemas jurídicos permitem solicitar poderes processuais</a:t>
            </a: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pt-PT" sz="2800" dirty="0">
                <a:solidFill>
                  <a:srgbClr val="000000"/>
                </a:solidFill>
                <a:latin typeface="Calibri"/>
                <a:ea typeface="MS PGothic" panose="020B0600070205080204" pitchFamily="34" charset="-128"/>
                <a:cs typeface="+mn-cs"/>
              </a:rPr>
              <a:t>Reconhecer considerações particulares relativas à solicitação de medidas processuais ou investigativas relativas a provas </a:t>
            </a:r>
            <a:r>
              <a:rPr lang="pt-PT" sz="2800" dirty="0" err="1">
                <a:solidFill>
                  <a:srgbClr val="000000"/>
                </a:solidFill>
                <a:latin typeface="Calibri"/>
                <a:ea typeface="MS PGothic" panose="020B0600070205080204" pitchFamily="34" charset="-128"/>
                <a:cs typeface="+mn-cs"/>
              </a:rPr>
              <a:t>eletrónicas</a:t>
            </a:r>
            <a:endParaRPr lang="pt-PT"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endParaRPr lang="en-GB" sz="2800" dirty="0">
              <a:solidFill>
                <a:srgbClr val="000000"/>
              </a:solidFill>
              <a:latin typeface="Calibri"/>
              <a:ea typeface="MS PGothic" panose="020B0600070205080204" pitchFamily="34" charset="-128"/>
              <a:cs typeface="+mn-cs"/>
            </a:endParaRPr>
          </a:p>
          <a:p>
            <a:pPr marL="457200" lvl="0" indent="-457200" algn="just">
              <a:spcBef>
                <a:spcPct val="20000"/>
              </a:spcBef>
              <a:buFont typeface="Arial" panose="020B0604020202020204" pitchFamily="34" charset="0"/>
              <a:buChar char="•"/>
              <a:defRPr/>
            </a:pPr>
            <a:r>
              <a:rPr lang="pt-PT" sz="2800" dirty="0">
                <a:solidFill>
                  <a:srgbClr val="000000"/>
                </a:solidFill>
                <a:latin typeface="Calibri"/>
                <a:ea typeface="MS PGothic" panose="020B0600070205080204" pitchFamily="34" charset="-128"/>
                <a:cs typeface="+mn-cs"/>
              </a:rPr>
              <a:t>Compreender algumas das considerações e garantias que devem ser observadas ao requerer poderes processuais</a:t>
            </a: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63</a:t>
            </a:fld>
            <a:endParaRPr lang="en-US" altLang="fr-FR">
              <a:solidFill>
                <a:srgbClr val="898989"/>
              </a:solidFill>
              <a:latin typeface="Calibri" panose="020F050202020403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Clip Art de Marcas de pergunt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pt-PT" sz="5400" b="1">
                <a:latin typeface="Calibri" panose="020F0502020204030204" pitchFamily="34" charset="0"/>
              </a:rPr>
              <a:t>Perguntas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64</a:t>
            </a:fld>
            <a:endParaRPr lang="en-US" altLang="fr-FR">
              <a:solidFill>
                <a:srgbClr val="898989"/>
              </a:solidFill>
              <a:latin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pt-PT" sz="2800" b="1">
                <a:solidFill>
                  <a:srgbClr val="FF0000"/>
                </a:solidFill>
                <a:latin typeface="Calibri" panose="020F0502020204030204" pitchFamily="34" charset="0"/>
              </a:rPr>
              <a:t>Requerimentos e audiências por escrito </a:t>
            </a:r>
            <a:r>
              <a:rPr lang="pt-PT" sz="2800" b="1">
                <a:latin typeface="Calibri" panose="020F0502020204030204" pitchFamily="34" charset="0"/>
              </a:rPr>
              <a:t>OU </a:t>
            </a:r>
            <a:r>
              <a:rPr lang="pt-PT" sz="2800" b="1">
                <a:solidFill>
                  <a:srgbClr val="FF0000"/>
                </a:solidFill>
                <a:latin typeface="Calibri" panose="020F0502020204030204" pitchFamily="34" charset="0"/>
              </a:rPr>
              <a:t>pedidos e consideração de pedidos para autorização</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a:latin typeface="Calibri" panose="020F0502020204030204" pitchFamily="34" charset="0"/>
              </a:rPr>
              <a:t>Ambos os sistemas legais requerem </a:t>
            </a:r>
            <a:r>
              <a:rPr lang="pt-PT" sz="2800" b="1">
                <a:solidFill>
                  <a:srgbClr val="FF0000"/>
                </a:solidFill>
                <a:latin typeface="Calibri" panose="020F0502020204030204" pitchFamily="34" charset="0"/>
              </a:rPr>
              <a:t>critérios</a:t>
            </a:r>
            <a:r>
              <a:rPr lang="pt-PT" sz="2800">
                <a:solidFill>
                  <a:srgbClr val="FF0000"/>
                </a:solidFill>
                <a:latin typeface="Calibri" panose="020F0502020204030204" pitchFamily="34" charset="0"/>
              </a:rPr>
              <a:t> </a:t>
            </a:r>
            <a:r>
              <a:rPr lang="pt-PT" sz="2800">
                <a:latin typeface="Calibri" panose="020F0502020204030204" pitchFamily="34" charset="0"/>
              </a:rPr>
              <a:t>e </a:t>
            </a:r>
            <a:r>
              <a:rPr lang="pt-PT" sz="2800" b="1">
                <a:solidFill>
                  <a:srgbClr val="FF0000"/>
                </a:solidFill>
                <a:latin typeface="Calibri" panose="020F0502020204030204" pitchFamily="34" charset="0"/>
              </a:rPr>
              <a:t>fundamentos semelhantes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Resultado da imagem para clipart de conversação por telefone">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sultado da imagem para clipart de aplicação escrita">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pt-PT" sz="3800" b="1"/>
              <a:t>Introdução à aplicação de poderes processuais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pt-PT" sz="4000" b="1"/>
              <a:t>Parte Dois</a:t>
            </a:r>
            <a:br>
              <a:rPr lang="pt-PT" sz="4000" b="1"/>
            </a:br>
            <a:r>
              <a:rPr lang="pt-PT" sz="4000" b="1">
                <a:solidFill>
                  <a:srgbClr val="FF0000"/>
                </a:solidFill>
              </a:rPr>
              <a:t>Qual </a:t>
            </a:r>
            <a:r>
              <a:rPr lang="pt-PT" sz="4000" b="1">
                <a:solidFill>
                  <a:srgbClr val="000000"/>
                </a:solidFill>
              </a:rPr>
              <a:t>é o assunto dos poderes processuais?</a:t>
            </a:r>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17126</TotalTime>
  <Words>5625</Words>
  <Application>Microsoft Office PowerPoint</Application>
  <PresentationFormat>On-screen Show (4:3)</PresentationFormat>
  <Paragraphs>533</Paragraphs>
  <Slides>64</Slides>
  <Notes>64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64</vt:i4>
      </vt:variant>
    </vt:vector>
  </HeadingPairs>
  <TitlesOfParts>
    <vt:vector size="68" baseType="lpstr">
      <vt:lpstr>Arial</vt:lpstr>
      <vt:lpstr>Calibri</vt:lpstr>
      <vt:lpstr>Wingdings</vt:lpstr>
      <vt:lpstr>Office Theme</vt:lpstr>
      <vt:lpstr>Formação Avançada sobre Cibercrime para Juízes e Procuradores</vt:lpstr>
      <vt:lpstr>Programa</vt:lpstr>
      <vt:lpstr>Objetivos da sessão</vt:lpstr>
      <vt:lpstr>Parte Um Introdução</vt:lpstr>
      <vt:lpstr>Poderes Processuais.</vt:lpstr>
      <vt:lpstr>Exercício dos poderes processuais</vt:lpstr>
      <vt:lpstr>Exercício dos poderes processuais</vt:lpstr>
      <vt:lpstr>Introdução à aplicação de poderes processuais</vt:lpstr>
      <vt:lpstr>Parte Dois Qual é o assunto dos poderes processuais?</vt:lpstr>
      <vt:lpstr>Sujeito de Poderes Processuais</vt:lpstr>
      <vt:lpstr>Pessoa sujeita</vt:lpstr>
      <vt:lpstr>Pessoa sujeita</vt:lpstr>
      <vt:lpstr>Estudos de caso: Pessoa sujeita</vt:lpstr>
      <vt:lpstr>Dados do assunto/comunicação</vt:lpstr>
      <vt:lpstr>Dados do assunto/comunicação</vt:lpstr>
      <vt:lpstr>Dados do assunto/comunicação</vt:lpstr>
      <vt:lpstr>Estudos de caso: Dados do assunto</vt:lpstr>
      <vt:lpstr>Estudos de caso: Dados do assunto</vt:lpstr>
      <vt:lpstr>Estudos de caso: Dados do assunto</vt:lpstr>
      <vt:lpstr>Dados do assunto</vt:lpstr>
      <vt:lpstr>Dados do assunto</vt:lpstr>
      <vt:lpstr>Estudo de caso</vt:lpstr>
      <vt:lpstr>Parte Três Como é que os poderes processuais serão exercidos?</vt:lpstr>
      <vt:lpstr>Execução de medidas processuais</vt:lpstr>
      <vt:lpstr>Necessidades técnicas</vt:lpstr>
      <vt:lpstr>Poderes Processuais</vt:lpstr>
      <vt:lpstr>Necessidades técnicas</vt:lpstr>
      <vt:lpstr>Estudos de caso: Necessidades técnicas</vt:lpstr>
      <vt:lpstr>Estudos de caso: Necessidades técnicas</vt:lpstr>
      <vt:lpstr>Necessidades técnicas</vt:lpstr>
      <vt:lpstr>Estudos de caso: Necessidades técnicas</vt:lpstr>
      <vt:lpstr>Pessoas necessárias </vt:lpstr>
      <vt:lpstr>Estudos de caso: Pessoas necessárias</vt:lpstr>
      <vt:lpstr>Capacidade Técnica</vt:lpstr>
      <vt:lpstr>Capacidade Técnica</vt:lpstr>
      <vt:lpstr>Necessidades de proteção</vt:lpstr>
      <vt:lpstr>Duração/Frequência</vt:lpstr>
      <vt:lpstr>Estudos de caso: Duração/Frequência</vt:lpstr>
      <vt:lpstr>Utilização limitada de dados</vt:lpstr>
      <vt:lpstr>Estudos de caso: Utilização limitada de dados</vt:lpstr>
      <vt:lpstr>Privacidade</vt:lpstr>
      <vt:lpstr>Medidas de privacidade</vt:lpstr>
      <vt:lpstr>Estudos de caso: Garantias de privacidade</vt:lpstr>
      <vt:lpstr>Teste de Proporcionalidade</vt:lpstr>
      <vt:lpstr>Estudos de caso: Peso dos factores de proporcionalidade</vt:lpstr>
      <vt:lpstr>Privilégio</vt:lpstr>
      <vt:lpstr>Confidencialidade</vt:lpstr>
      <vt:lpstr>Confidencialidade</vt:lpstr>
      <vt:lpstr>Estudos de caso: Confidencialidade</vt:lpstr>
      <vt:lpstr>Parte Quatro Por que são os poderes processuais necessários?</vt:lpstr>
      <vt:lpstr>Motivos</vt:lpstr>
      <vt:lpstr>Motivos</vt:lpstr>
      <vt:lpstr>Motivos</vt:lpstr>
      <vt:lpstr>Motivos</vt:lpstr>
      <vt:lpstr>Motivos</vt:lpstr>
      <vt:lpstr>Motivos</vt:lpstr>
      <vt:lpstr>Motivos</vt:lpstr>
      <vt:lpstr>Motivos</vt:lpstr>
      <vt:lpstr>Motivos</vt:lpstr>
      <vt:lpstr>Explicação dos motivos</vt:lpstr>
      <vt:lpstr>Estudos de caso: Motivos para apreensão</vt:lpstr>
      <vt:lpstr>Parte Cinco Resumo </vt:lpstr>
      <vt:lpstr>Objetivos da sessão</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MENGHES Cosmina</cp:lastModifiedBy>
  <cp:revision>569</cp:revision>
  <dcterms:created xsi:type="dcterms:W3CDTF">2012-01-26T09:33:22Z</dcterms:created>
  <dcterms:modified xsi:type="dcterms:W3CDTF">2019-09-02T14:52:02Z</dcterms:modified>
</cp:coreProperties>
</file>